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7FFFFF10_C96354C2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6" r:id="rId4"/>
  </p:sldMasterIdLst>
  <p:notesMasterIdLst>
    <p:notesMasterId r:id="rId28"/>
  </p:notesMasterIdLst>
  <p:sldIdLst>
    <p:sldId id="256" r:id="rId5"/>
    <p:sldId id="2147483423" r:id="rId6"/>
    <p:sldId id="264" r:id="rId7"/>
    <p:sldId id="277" r:id="rId8"/>
    <p:sldId id="278" r:id="rId9"/>
    <p:sldId id="2147483402" r:id="rId10"/>
    <p:sldId id="2147483403" r:id="rId11"/>
    <p:sldId id="2147483404" r:id="rId12"/>
    <p:sldId id="2147483406" r:id="rId13"/>
    <p:sldId id="2147483408" r:id="rId14"/>
    <p:sldId id="2147483409" r:id="rId15"/>
    <p:sldId id="2147483410" r:id="rId16"/>
    <p:sldId id="2147483425" r:id="rId17"/>
    <p:sldId id="2147483411" r:id="rId18"/>
    <p:sldId id="2147483412" r:id="rId19"/>
    <p:sldId id="2147483414" r:id="rId20"/>
    <p:sldId id="2147483416" r:id="rId21"/>
    <p:sldId id="2147483418" r:id="rId22"/>
    <p:sldId id="2147483419" r:id="rId23"/>
    <p:sldId id="2147483420" r:id="rId24"/>
    <p:sldId id="2147483421" r:id="rId25"/>
    <p:sldId id="2147483422" r:id="rId26"/>
    <p:sldId id="276" r:id="rId2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PT CITEO PRO" id="{273E063B-ED1E-41D4-8763-250EDEA06DB1}">
          <p14:sldIdLst>
            <p14:sldId id="256"/>
            <p14:sldId id="2147483423"/>
            <p14:sldId id="264"/>
            <p14:sldId id="277"/>
            <p14:sldId id="278"/>
            <p14:sldId id="2147483402"/>
            <p14:sldId id="2147483403"/>
            <p14:sldId id="2147483404"/>
            <p14:sldId id="2147483406"/>
            <p14:sldId id="2147483408"/>
            <p14:sldId id="2147483409"/>
            <p14:sldId id="2147483410"/>
            <p14:sldId id="2147483425"/>
            <p14:sldId id="2147483411"/>
            <p14:sldId id="2147483412"/>
            <p14:sldId id="2147483414"/>
            <p14:sldId id="2147483416"/>
            <p14:sldId id="2147483418"/>
            <p14:sldId id="2147483419"/>
            <p14:sldId id="2147483420"/>
            <p14:sldId id="2147483421"/>
            <p14:sldId id="2147483422"/>
            <p14:sldId id="276"/>
          </p14:sldIdLst>
        </p14:section>
        <p14:section name="Méthodologie" id="{EA40AC9A-F6A3-41AE-AE4D-3CBFF6F0EBC0}">
          <p14:sldIdLst/>
        </p14:section>
        <p14:section name="Section par défaut" id="{782FE2F7-1E11-4218-A373-EB776A3AC2C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2C90004-FF77-3013-A244-5F6B44C27DFC}" name="DEGUIN Aurélie" initials="" userId="S::aurelie.deguin@citeopro.com::a6f67d4e-34cb-442d-8b5e-1c34512fe34a" providerId="AD"/>
  <p188:author id="{2282CD67-7E92-9779-5E1E-55301B75A3EC}" name="STEBELSKI Thomas" initials="TS" userId="S::thomas.stebelski@citeopro.com::0072af1e-a248-4f1c-a53d-644ca1a4e118" providerId="AD"/>
  <p188:author id="{32C5E28C-95A6-D870-1A85-2594083045DB}" name="NOGUES Alizée" initials="AN" userId="S::alizee.nogues@citeopro.com::eeed2919-5d20-4979-a4a3-e58b703bc4af" providerId="AD"/>
  <p188:author id="{BC2B49A2-E769-AC66-3985-62A395C46F08}" name="BILLET Elodie" initials="EB" userId="S::elodie.billet@citeopro.com::0d5e1955-e79a-41cd-9a55-69a4857220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72DA66-D250-3737-CA50-89EFDD62C826}" v="1" dt="2025-11-24T10:36:14.4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omments/modernComment_7FFFFF10_C96354C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D2DDF05-BA31-49B1-B2DB-826476F67622}" authorId="{32C5E28C-95A6-D870-1A85-2594083045DB}" status="resolved" created="2025-08-27T08:23:16.299" startDate="2025-08-27T08:23:16.299" dueDate="2025-08-27T08:23:16.299" assignedTo="{02C90004-FF77-3013-A244-5F6B44C27DFC}" complete="100000" title="@DEGUIN Aurélie C’est 0% ? Impossible non ?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378730178" sldId="2147483408"/>
      <ac:spMk id="25" creationId="{BB8E544D-D307-A8FE-9003-5013455E2E3D}"/>
      <ac:txMk cp="12">
        <ac:context len="36" hash="4208681115"/>
      </ac:txMk>
    </ac:txMkLst>
    <p188:pos x="913351" y="562961"/>
    <p188:txBody>
      <a:bodyPr/>
      <a:lstStyle/>
      <a:p>
        <a:r>
          <a:rPr lang="fr-FR"/>
          <a:t>[@DEGUIN Aurélie] C’est 0% ? Impossible non ?</a:t>
        </a:r>
      </a:p>
    </p188:txBody>
    <p188:extLst>
      <p:ext xmlns:p="http://schemas.openxmlformats.org/presentationml/2006/main" uri="{5BB2D875-25FF-4072-B9AC-8F64D62656EB}">
        <p228:taskDetails xmlns:p228="http://schemas.microsoft.com/office/powerpoint/2022/08/main">
          <p228:history>
            <p228:event time="2025-08-27T08:23:16.299" id="{C78869EA-CE1B-44C7-A529-691E47937CF1}">
              <p228:atrbtn authorId="{32C5E28C-95A6-D870-1A85-2594083045DB}"/>
              <p228:anchr>
                <p228:comment id="{3D2DDF05-BA31-49B1-B2DB-826476F67622}"/>
              </p228:anchr>
              <p228:add/>
            </p228:event>
            <p228:event time="2025-08-27T08:23:16.299" id="{730A0AC5-09E6-4E45-A734-07AC7A439545}">
              <p228:atrbtn authorId="{32C5E28C-95A6-D870-1A85-2594083045DB}"/>
              <p228:anchr>
                <p228:comment id="{3D2DDF05-BA31-49B1-B2DB-826476F67622}"/>
              </p228:anchr>
              <p228:asgn authorId="{02C90004-FF77-3013-A244-5F6B44C27DFC}"/>
            </p228:event>
            <p228:event time="2025-08-27T08:23:16.299" id="{C66DD12D-B667-44BB-91D3-3A93B35F703E}">
              <p228:atrbtn authorId="{32C5E28C-95A6-D870-1A85-2594083045DB}"/>
              <p228:anchr>
                <p228:comment id="{3D2DDF05-BA31-49B1-B2DB-826476F67622}"/>
              </p228:anchr>
              <p228:title val="@DEGUIN Aurélie C’est 0% ? Impossible non ?"/>
            </p228:event>
            <p228:event time="2025-08-27T08:23:16.299" id="{B58069D3-EBA7-49C8-9B56-348265EAFFB6}">
              <p228:atrbtn authorId="{32C5E28C-95A6-D870-1A85-2594083045DB}"/>
              <p228:anchr>
                <p228:comment id="{3D2DDF05-BA31-49B1-B2DB-826476F67622}"/>
              </p228:anchr>
              <p228:date stDt="2025-08-27T08:23:16.299" endDt="2025-08-27T08:23:16.299"/>
            </p228:event>
            <p228:event time="2025-09-08T13:32:39.810" id="{8E8E428A-A04A-4140-A1CB-54AD7769E1AD}">
              <p228:atrbtn authorId="{32C5E28C-95A6-D870-1A85-2594083045DB}"/>
              <p228:anchr>
                <p228:comment id="{00000000-0000-0000-0000-000000000000}"/>
              </p228:anchr>
              <p228:pcntCmplt val="100000"/>
            </p228:event>
          </p228:history>
        </p228:taskDetails>
      </p:ext>
    </p188:extLst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D2017-37F2-43EA-8C90-36711F6FBB5F}" type="datetimeFigureOut">
              <a:rPr lang="en-GB" smtClean="0"/>
              <a:t>24/11/2025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309E8-395C-4D01-9373-4C3DA675399F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984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309E8-395C-4D01-9373-4C3DA67539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336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Espace réservé pour une image  39">
            <a:extLst>
              <a:ext uri="{FF2B5EF4-FFF2-40B4-BE49-F238E27FC236}">
                <a16:creationId xmlns:a16="http://schemas.microsoft.com/office/drawing/2014/main" id="{56795DDD-275B-F04E-0226-58F0750A583F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 bwMode="gray">
          <a:xfrm>
            <a:off x="629400" y="640800"/>
            <a:ext cx="10933200" cy="2214776"/>
          </a:xfrm>
          <a:custGeom>
            <a:avLst/>
            <a:gdLst>
              <a:gd name="connsiteX0" fmla="*/ 10911600 w 10911600"/>
              <a:gd name="connsiteY0" fmla="*/ 2009734 h 2210400"/>
              <a:gd name="connsiteX1" fmla="*/ 10911600 w 10911600"/>
              <a:gd name="connsiteY1" fmla="*/ 2210400 h 2210400"/>
              <a:gd name="connsiteX2" fmla="*/ 10711366 w 10911600"/>
              <a:gd name="connsiteY2" fmla="*/ 2210400 h 2210400"/>
              <a:gd name="connsiteX3" fmla="*/ 9796294 w 10911600"/>
              <a:gd name="connsiteY3" fmla="*/ 2003876 h 2210400"/>
              <a:gd name="connsiteX4" fmla="*/ 10001910 w 10911600"/>
              <a:gd name="connsiteY4" fmla="*/ 2210400 h 2210400"/>
              <a:gd name="connsiteX5" fmla="*/ 9590112 w 10911600"/>
              <a:gd name="connsiteY5" fmla="*/ 2210400 h 2210400"/>
              <a:gd name="connsiteX6" fmla="*/ 10670734 w 10911600"/>
              <a:gd name="connsiteY6" fmla="*/ 0 h 2210400"/>
              <a:gd name="connsiteX7" fmla="*/ 10911600 w 10911600"/>
              <a:gd name="connsiteY7" fmla="*/ 0 h 2210400"/>
              <a:gd name="connsiteX8" fmla="*/ 10911600 w 10911600"/>
              <a:gd name="connsiteY8" fmla="*/ 520195 h 2210400"/>
              <a:gd name="connsiteX9" fmla="*/ 10353642 w 10911600"/>
              <a:gd name="connsiteY9" fmla="*/ 1080055 h 2210400"/>
              <a:gd name="connsiteX10" fmla="*/ 10534858 w 10911600"/>
              <a:gd name="connsiteY10" fmla="*/ 1262066 h 2210400"/>
              <a:gd name="connsiteX11" fmla="*/ 10911600 w 10911600"/>
              <a:gd name="connsiteY11" fmla="*/ 883668 h 2210400"/>
              <a:gd name="connsiteX12" fmla="*/ 10911600 w 10911600"/>
              <a:gd name="connsiteY12" fmla="*/ 1645785 h 2210400"/>
              <a:gd name="connsiteX13" fmla="*/ 10348924 w 10911600"/>
              <a:gd name="connsiteY13" fmla="*/ 2210400 h 2210400"/>
              <a:gd name="connsiteX14" fmla="*/ 10023446 w 10911600"/>
              <a:gd name="connsiteY14" fmla="*/ 2210400 h 2210400"/>
              <a:gd name="connsiteX15" fmla="*/ 10025192 w 10911600"/>
              <a:gd name="connsiteY15" fmla="*/ 1591960 h 2210400"/>
              <a:gd name="connsiteX16" fmla="*/ 9387964 w 10911600"/>
              <a:gd name="connsiteY16" fmla="*/ 1593754 h 2210400"/>
              <a:gd name="connsiteX17" fmla="*/ 9615078 w 10911600"/>
              <a:gd name="connsiteY17" fmla="*/ 1821867 h 2210400"/>
              <a:gd name="connsiteX18" fmla="*/ 9228242 w 10911600"/>
              <a:gd name="connsiteY18" fmla="*/ 2210400 h 2210400"/>
              <a:gd name="connsiteX19" fmla="*/ 8469412 w 10911600"/>
              <a:gd name="connsiteY19" fmla="*/ 2210400 h 2210400"/>
              <a:gd name="connsiteX20" fmla="*/ 8428214 w 10911600"/>
              <a:gd name="connsiteY20" fmla="*/ 0 h 2210400"/>
              <a:gd name="connsiteX21" fmla="*/ 9187048 w 10911600"/>
              <a:gd name="connsiteY21" fmla="*/ 0 h 2210400"/>
              <a:gd name="connsiteX22" fmla="*/ 7960904 w 10911600"/>
              <a:gd name="connsiteY22" fmla="*/ 1231531 h 2210400"/>
              <a:gd name="connsiteX23" fmla="*/ 8142118 w 10911600"/>
              <a:gd name="connsiteY23" fmla="*/ 1413542 h 2210400"/>
              <a:gd name="connsiteX24" fmla="*/ 9549474 w 10911600"/>
              <a:gd name="connsiteY24" fmla="*/ 0 h 2210400"/>
              <a:gd name="connsiteX25" fmla="*/ 10308306 w 10911600"/>
              <a:gd name="connsiteY25" fmla="*/ 0 h 2210400"/>
              <a:gd name="connsiteX26" fmla="*/ 8106986 w 10911600"/>
              <a:gd name="connsiteY26" fmla="*/ 2210400 h 2210400"/>
              <a:gd name="connsiteX27" fmla="*/ 6226890 w 10911600"/>
              <a:gd name="connsiteY27" fmla="*/ 2210400 h 2210400"/>
              <a:gd name="connsiteX28" fmla="*/ 7306954 w 10911600"/>
              <a:gd name="connsiteY28" fmla="*/ 0 h 2210400"/>
              <a:gd name="connsiteX29" fmla="*/ 8065784 w 10911600"/>
              <a:gd name="connsiteY29" fmla="*/ 0 h 2210400"/>
              <a:gd name="connsiteX30" fmla="*/ 5865056 w 10911600"/>
              <a:gd name="connsiteY30" fmla="*/ 2210400 h 2210400"/>
              <a:gd name="connsiteX31" fmla="*/ 5106222 w 10911600"/>
              <a:gd name="connsiteY31" fmla="*/ 2210400 h 2210400"/>
              <a:gd name="connsiteX32" fmla="*/ 5065022 w 10911600"/>
              <a:gd name="connsiteY32" fmla="*/ 0 h 2210400"/>
              <a:gd name="connsiteX33" fmla="*/ 5823862 w 10911600"/>
              <a:gd name="connsiteY33" fmla="*/ 0 h 2210400"/>
              <a:gd name="connsiteX34" fmla="*/ 5299920 w 10911600"/>
              <a:gd name="connsiteY34" fmla="*/ 526243 h 2210400"/>
              <a:gd name="connsiteX35" fmla="*/ 5481134 w 10911600"/>
              <a:gd name="connsiteY35" fmla="*/ 708254 h 2210400"/>
              <a:gd name="connsiteX36" fmla="*/ 6186288 w 10911600"/>
              <a:gd name="connsiteY36" fmla="*/ 0 h 2210400"/>
              <a:gd name="connsiteX37" fmla="*/ 6945118 w 10911600"/>
              <a:gd name="connsiteY37" fmla="*/ 0 h 2210400"/>
              <a:gd name="connsiteX38" fmla="*/ 4743796 w 10911600"/>
              <a:gd name="connsiteY38" fmla="*/ 2210400 h 2210400"/>
              <a:gd name="connsiteX39" fmla="*/ 3984973 w 10911600"/>
              <a:gd name="connsiteY39" fmla="*/ 2210400 h 2210400"/>
              <a:gd name="connsiteX40" fmla="*/ 4622750 w 10911600"/>
              <a:gd name="connsiteY40" fmla="*/ 1570405 h 2210400"/>
              <a:gd name="connsiteX41" fmla="*/ 4849864 w 10911600"/>
              <a:gd name="connsiteY41" fmla="*/ 1797918 h 2210400"/>
              <a:gd name="connsiteX42" fmla="*/ 4851654 w 10911600"/>
              <a:gd name="connsiteY42" fmla="*/ 1160283 h 2210400"/>
              <a:gd name="connsiteX43" fmla="*/ 4851654 w 10911600"/>
              <a:gd name="connsiteY43" fmla="*/ 1158487 h 2210400"/>
              <a:gd name="connsiteX44" fmla="*/ 4214426 w 10911600"/>
              <a:gd name="connsiteY44" fmla="*/ 1160283 h 2210400"/>
              <a:gd name="connsiteX45" fmla="*/ 4441538 w 10911600"/>
              <a:gd name="connsiteY45" fmla="*/ 1388397 h 2210400"/>
              <a:gd name="connsiteX46" fmla="*/ 3622544 w 10911600"/>
              <a:gd name="connsiteY46" fmla="*/ 2210400 h 2210400"/>
              <a:gd name="connsiteX47" fmla="*/ 2863702 w 10911600"/>
              <a:gd name="connsiteY47" fmla="*/ 2210400 h 2210400"/>
              <a:gd name="connsiteX48" fmla="*/ 3943765 w 10911600"/>
              <a:gd name="connsiteY48" fmla="*/ 0 h 2210400"/>
              <a:gd name="connsiteX49" fmla="*/ 4702598 w 10911600"/>
              <a:gd name="connsiteY49" fmla="*/ 0 h 2210400"/>
              <a:gd name="connsiteX50" fmla="*/ 2501865 w 10911600"/>
              <a:gd name="connsiteY50" fmla="*/ 2210400 h 2210400"/>
              <a:gd name="connsiteX51" fmla="*/ 1743033 w 10911600"/>
              <a:gd name="connsiteY51" fmla="*/ 2210400 h 2210400"/>
              <a:gd name="connsiteX52" fmla="*/ 2823095 w 10911600"/>
              <a:gd name="connsiteY52" fmla="*/ 0 h 2210400"/>
              <a:gd name="connsiteX53" fmla="*/ 3581930 w 10911600"/>
              <a:gd name="connsiteY53" fmla="*/ 0 h 2210400"/>
              <a:gd name="connsiteX54" fmla="*/ 1380611 w 10911600"/>
              <a:gd name="connsiteY54" fmla="*/ 2210400 h 2210400"/>
              <a:gd name="connsiteX55" fmla="*/ 621775 w 10911600"/>
              <a:gd name="connsiteY55" fmla="*/ 2210400 h 2210400"/>
              <a:gd name="connsiteX56" fmla="*/ 1701838 w 10911600"/>
              <a:gd name="connsiteY56" fmla="*/ 0 h 2210400"/>
              <a:gd name="connsiteX57" fmla="*/ 2460667 w 10911600"/>
              <a:gd name="connsiteY57" fmla="*/ 0 h 2210400"/>
              <a:gd name="connsiteX58" fmla="*/ 259347 w 10911600"/>
              <a:gd name="connsiteY58" fmla="*/ 2210400 h 2210400"/>
              <a:gd name="connsiteX59" fmla="*/ 0 w 10911600"/>
              <a:gd name="connsiteY59" fmla="*/ 2210400 h 2210400"/>
              <a:gd name="connsiteX60" fmla="*/ 0 w 10911600"/>
              <a:gd name="connsiteY60" fmla="*/ 1709315 h 2210400"/>
              <a:gd name="connsiteX61" fmla="*/ 580577 w 10911600"/>
              <a:gd name="connsiteY61" fmla="*/ 0 h 2210400"/>
              <a:gd name="connsiteX62" fmla="*/ 1339410 w 10911600"/>
              <a:gd name="connsiteY62" fmla="*/ 0 h 2210400"/>
              <a:gd name="connsiteX63" fmla="*/ 0 w 10911600"/>
              <a:gd name="connsiteY63" fmla="*/ 1345295 h 2210400"/>
              <a:gd name="connsiteX64" fmla="*/ 0 w 10911600"/>
              <a:gd name="connsiteY64" fmla="*/ 583128 h 2210400"/>
              <a:gd name="connsiteX65" fmla="*/ 0 w 10911600"/>
              <a:gd name="connsiteY65" fmla="*/ 0 h 2210400"/>
              <a:gd name="connsiteX66" fmla="*/ 218744 w 10911600"/>
              <a:gd name="connsiteY66" fmla="*/ 0 h 2210400"/>
              <a:gd name="connsiteX67" fmla="*/ 0 w 10911600"/>
              <a:gd name="connsiteY67" fmla="*/ 219706 h 22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0911600" h="2210400">
                <a:moveTo>
                  <a:pt x="10911600" y="2009734"/>
                </a:moveTo>
                <a:lnTo>
                  <a:pt x="10911600" y="2210400"/>
                </a:lnTo>
                <a:lnTo>
                  <a:pt x="10711366" y="2210400"/>
                </a:lnTo>
                <a:close/>
                <a:moveTo>
                  <a:pt x="9796294" y="2003876"/>
                </a:moveTo>
                <a:lnTo>
                  <a:pt x="10001910" y="2210400"/>
                </a:lnTo>
                <a:lnTo>
                  <a:pt x="9590112" y="2210400"/>
                </a:lnTo>
                <a:close/>
                <a:moveTo>
                  <a:pt x="10670734" y="0"/>
                </a:moveTo>
                <a:lnTo>
                  <a:pt x="10911600" y="0"/>
                </a:lnTo>
                <a:lnTo>
                  <a:pt x="10911600" y="520195"/>
                </a:lnTo>
                <a:lnTo>
                  <a:pt x="10353642" y="1080055"/>
                </a:lnTo>
                <a:lnTo>
                  <a:pt x="10534858" y="1262066"/>
                </a:lnTo>
                <a:lnTo>
                  <a:pt x="10911600" y="883668"/>
                </a:lnTo>
                <a:lnTo>
                  <a:pt x="10911600" y="1645785"/>
                </a:lnTo>
                <a:lnTo>
                  <a:pt x="10348924" y="2210400"/>
                </a:lnTo>
                <a:lnTo>
                  <a:pt x="10023446" y="2210400"/>
                </a:lnTo>
                <a:lnTo>
                  <a:pt x="10025192" y="1591960"/>
                </a:lnTo>
                <a:lnTo>
                  <a:pt x="9387964" y="1593754"/>
                </a:lnTo>
                <a:lnTo>
                  <a:pt x="9615078" y="1821867"/>
                </a:lnTo>
                <a:lnTo>
                  <a:pt x="9228242" y="2210400"/>
                </a:lnTo>
                <a:lnTo>
                  <a:pt x="8469412" y="2210400"/>
                </a:lnTo>
                <a:close/>
                <a:moveTo>
                  <a:pt x="8428214" y="0"/>
                </a:moveTo>
                <a:lnTo>
                  <a:pt x="9187048" y="0"/>
                </a:lnTo>
                <a:lnTo>
                  <a:pt x="7960904" y="1231531"/>
                </a:lnTo>
                <a:lnTo>
                  <a:pt x="8142118" y="1413542"/>
                </a:lnTo>
                <a:lnTo>
                  <a:pt x="9549474" y="0"/>
                </a:lnTo>
                <a:lnTo>
                  <a:pt x="10308306" y="0"/>
                </a:lnTo>
                <a:lnTo>
                  <a:pt x="8106986" y="2210400"/>
                </a:lnTo>
                <a:lnTo>
                  <a:pt x="6226890" y="2210400"/>
                </a:lnTo>
                <a:close/>
                <a:moveTo>
                  <a:pt x="7306954" y="0"/>
                </a:moveTo>
                <a:lnTo>
                  <a:pt x="8065784" y="0"/>
                </a:lnTo>
                <a:lnTo>
                  <a:pt x="5865056" y="2210400"/>
                </a:lnTo>
                <a:lnTo>
                  <a:pt x="5106222" y="2210400"/>
                </a:lnTo>
                <a:close/>
                <a:moveTo>
                  <a:pt x="5065022" y="0"/>
                </a:moveTo>
                <a:lnTo>
                  <a:pt x="5823862" y="0"/>
                </a:lnTo>
                <a:lnTo>
                  <a:pt x="5299920" y="526243"/>
                </a:lnTo>
                <a:lnTo>
                  <a:pt x="5481134" y="708254"/>
                </a:lnTo>
                <a:lnTo>
                  <a:pt x="6186288" y="0"/>
                </a:lnTo>
                <a:lnTo>
                  <a:pt x="6945118" y="0"/>
                </a:lnTo>
                <a:lnTo>
                  <a:pt x="4743796" y="2210400"/>
                </a:lnTo>
                <a:lnTo>
                  <a:pt x="3984973" y="2210400"/>
                </a:lnTo>
                <a:lnTo>
                  <a:pt x="4622750" y="1570405"/>
                </a:lnTo>
                <a:lnTo>
                  <a:pt x="4849864" y="1797918"/>
                </a:lnTo>
                <a:lnTo>
                  <a:pt x="4851654" y="1160283"/>
                </a:lnTo>
                <a:lnTo>
                  <a:pt x="4851654" y="1158487"/>
                </a:lnTo>
                <a:lnTo>
                  <a:pt x="4214426" y="1160283"/>
                </a:lnTo>
                <a:lnTo>
                  <a:pt x="4441538" y="1388397"/>
                </a:lnTo>
                <a:lnTo>
                  <a:pt x="3622544" y="2210400"/>
                </a:lnTo>
                <a:lnTo>
                  <a:pt x="2863702" y="2210400"/>
                </a:lnTo>
                <a:close/>
                <a:moveTo>
                  <a:pt x="3943765" y="0"/>
                </a:moveTo>
                <a:lnTo>
                  <a:pt x="4702598" y="0"/>
                </a:lnTo>
                <a:lnTo>
                  <a:pt x="2501865" y="2210400"/>
                </a:lnTo>
                <a:lnTo>
                  <a:pt x="1743033" y="2210400"/>
                </a:lnTo>
                <a:close/>
                <a:moveTo>
                  <a:pt x="2823095" y="0"/>
                </a:moveTo>
                <a:lnTo>
                  <a:pt x="3581930" y="0"/>
                </a:lnTo>
                <a:lnTo>
                  <a:pt x="1380611" y="2210400"/>
                </a:lnTo>
                <a:lnTo>
                  <a:pt x="621775" y="2210400"/>
                </a:lnTo>
                <a:close/>
                <a:moveTo>
                  <a:pt x="1701838" y="0"/>
                </a:moveTo>
                <a:lnTo>
                  <a:pt x="2460667" y="0"/>
                </a:lnTo>
                <a:lnTo>
                  <a:pt x="259347" y="2210400"/>
                </a:lnTo>
                <a:lnTo>
                  <a:pt x="0" y="2210400"/>
                </a:lnTo>
                <a:lnTo>
                  <a:pt x="0" y="1709315"/>
                </a:lnTo>
                <a:close/>
                <a:moveTo>
                  <a:pt x="580577" y="0"/>
                </a:moveTo>
                <a:lnTo>
                  <a:pt x="1339410" y="0"/>
                </a:lnTo>
                <a:lnTo>
                  <a:pt x="0" y="1345295"/>
                </a:lnTo>
                <a:lnTo>
                  <a:pt x="0" y="583128"/>
                </a:lnTo>
                <a:close/>
                <a:moveTo>
                  <a:pt x="0" y="0"/>
                </a:moveTo>
                <a:lnTo>
                  <a:pt x="218744" y="0"/>
                </a:lnTo>
                <a:lnTo>
                  <a:pt x="0" y="2197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26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88E61A-7B44-8F31-4FDF-30BCC28643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0000" y="3157200"/>
            <a:ext cx="10933200" cy="482400"/>
          </a:xfrm>
        </p:spPr>
        <p:txBody>
          <a:bodyPr anchor="t" anchorCtr="0"/>
          <a:lstStyle>
            <a:lvl1pPr algn="l">
              <a:defRPr sz="4000" cap="all" baseline="0">
                <a:solidFill>
                  <a:schemeClr val="accent2"/>
                </a:solidFill>
              </a:defRPr>
            </a:lvl1pPr>
          </a:lstStyle>
          <a:p>
            <a:r>
              <a:rPr lang="fr-FR" noProof="0"/>
              <a:t>Titre du document</a:t>
            </a:r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242CAB-AA2D-7BCF-A7CB-E6BC22483E7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630000" y="3709988"/>
            <a:ext cx="10933200" cy="11628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1pPr>
            <a:lvl2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2pPr>
            <a:lvl3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3pPr>
            <a:lvl4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4pPr>
            <a:lvl5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5pPr>
            <a:lvl6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6pPr>
            <a:lvl7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7pPr>
            <a:lvl8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8pPr>
            <a:lvl9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9pPr>
          </a:lstStyle>
          <a:p>
            <a:pPr lvl="0"/>
            <a:r>
              <a:rPr lang="fr-FR" noProof="0"/>
              <a:t>Sur une ou deux lignes </a:t>
            </a:r>
            <a:br>
              <a:rPr lang="fr-FR" noProof="0"/>
            </a:br>
            <a:r>
              <a:rPr lang="fr-FR" noProof="0" err="1"/>
              <a:t>lorem</a:t>
            </a:r>
            <a:r>
              <a:rPr lang="fr-FR" noProof="0"/>
              <a:t> ipsum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E43B7F-D631-32C6-6D82-2B5D5CEA94E3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/>
          <a:p>
            <a:fld id="{421B3156-3E86-45FE-9ED8-D5A78E84B254}" type="datetime1">
              <a:rPr lang="en-GB" smtClean="0"/>
              <a:t>24/11/2025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DC07D0-7EF9-1762-3605-A27B29B2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3D532E-0126-1FA3-8123-F43A3D7B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0489131-B934-47AB-0A9F-A40D7F52B93F}"/>
              </a:ext>
            </a:extLst>
          </p:cNvPr>
          <p:cNvGrpSpPr/>
          <p:nvPr userDrawn="1"/>
        </p:nvGrpSpPr>
        <p:grpSpPr>
          <a:xfrm>
            <a:off x="628075" y="5743794"/>
            <a:ext cx="10955278" cy="472280"/>
            <a:chOff x="628075" y="5743794"/>
            <a:chExt cx="10955278" cy="472280"/>
          </a:xfrm>
        </p:grpSpPr>
        <p:pic>
          <p:nvPicPr>
            <p:cNvPr id="7" name="Graphique 6">
              <a:extLst>
                <a:ext uri="{FF2B5EF4-FFF2-40B4-BE49-F238E27FC236}">
                  <a16:creationId xmlns:a16="http://schemas.microsoft.com/office/drawing/2014/main" id="{E162647C-C603-FE2A-C5EE-DF40FB195C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8075" y="5920510"/>
              <a:ext cx="3318295" cy="295564"/>
            </a:xfrm>
            <a:prstGeom prst="rect">
              <a:avLst/>
            </a:prstGeom>
          </p:spPr>
        </p:pic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30D65478-E2C0-C7EF-B179-2CDE0DD6D7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677C7ED-8C78-264B-7566-158AEA7ECB96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EF6BC0A-3D6F-D9BA-9CC0-B8074E7318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C720753-8A3D-846B-BA20-61B4CE96D0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D4BC021-D760-AD49-23A7-CFC14A1166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733E155-0E1F-41B8-1762-88DBE549D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000" y="5119200"/>
            <a:ext cx="10933200" cy="277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</p:spTree>
    <p:extLst>
      <p:ext uri="{BB962C8B-B14F-4D97-AF65-F5344CB8AC3E}">
        <p14:creationId xmlns:p14="http://schemas.microsoft.com/office/powerpoint/2010/main" val="1867765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e 13">
            <a:extLst>
              <a:ext uri="{FF2B5EF4-FFF2-40B4-BE49-F238E27FC236}">
                <a16:creationId xmlns:a16="http://schemas.microsoft.com/office/drawing/2014/main" id="{ED63ADAE-64E3-0B59-1C51-F6F02A1EB016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ED491103-185F-0676-BEDB-EB618909B1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3" name="Graphique 12">
              <a:extLst>
                <a:ext uri="{FF2B5EF4-FFF2-40B4-BE49-F238E27FC236}">
                  <a16:creationId xmlns:a16="http://schemas.microsoft.com/office/drawing/2014/main" id="{98BC8CB9-FECF-A545-ED70-AC9872BD75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86975" y="1131092"/>
            <a:ext cx="5155200" cy="4960800"/>
          </a:xfrm>
          <a:prstGeom prst="round2DiagRect">
            <a:avLst>
              <a:gd name="adj1" fmla="val 6815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4DC31BC4-3FA2-1428-F5CF-33E85CA9E2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0B2B8881-7544-A08C-D00A-6C80C82E18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2A761C51-24EE-03D6-DBE5-787B03AA72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873949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noFill/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tx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7CFAA9C2-ED23-A7BB-B6AF-F023C214E5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7208388-27C0-69DC-31FA-D517BAE131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7726F18-B820-B25B-3B2F-6401A1C008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15570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2A046D5E-FADA-E32D-C78E-50AB2665C5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22602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1BE3774A-45F6-2511-EE60-E0E087422B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2602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1C9A744C-3A31-3ED8-755B-73F6FDFF9B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A2B3FF43-E96C-652F-2226-43051A01065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22602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550479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image, </a:t>
            </a:r>
            <a:br>
              <a:rPr lang="fr-FR" noProof="0"/>
            </a:br>
            <a:r>
              <a:rPr lang="fr-FR" noProof="0"/>
              <a:t>puis disposer l’image en arrière plan lorsqu’il y a un pictogramme devant.</a:t>
            </a:r>
            <a:br>
              <a:rPr lang="fr-FR" noProof="0"/>
            </a:br>
            <a:r>
              <a:rPr lang="fr-FR" noProof="0"/>
              <a:t>(Sélectionner l’image avec le bouton droit </a:t>
            </a:r>
            <a:br>
              <a:rPr lang="fr-FR" noProof="0"/>
            </a:br>
            <a:r>
              <a:rPr lang="fr-FR" noProof="0"/>
              <a:t>de la souris / 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2062464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2 LIGNES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image, </a:t>
            </a:r>
            <a:br>
              <a:rPr lang="fr-FR" noProof="0"/>
            </a:br>
            <a:r>
              <a:rPr lang="fr-FR" noProof="0"/>
              <a:t>puis disposer l’image en arrière plan lorsqu’il y a un pictogramme devant.</a:t>
            </a:r>
            <a:br>
              <a:rPr lang="fr-FR" noProof="0"/>
            </a:br>
            <a:r>
              <a:rPr lang="fr-FR" noProof="0"/>
              <a:t>(Sélectionner l’image avec le bouton droit </a:t>
            </a:r>
            <a:br>
              <a:rPr lang="fr-FR" noProof="0"/>
            </a:br>
            <a:r>
              <a:rPr lang="fr-FR" noProof="0"/>
              <a:t>de la souris / Mettre à l’arrière plan)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B192288-364D-C359-18EC-5216A6BCBF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C7510079-6796-2227-58CF-96BB5A6500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707200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643112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blo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A49CFB1-A5E9-2EED-22C0-F62944B7A5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872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872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821268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2 LIG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09E7F30-1461-1416-79A4-3407CFF9D7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46B7F98A-E6B8-D7DA-4FED-8416CB6EC4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2071B223-26BB-BC4D-0A9F-01DA8C87982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6CC7106-9971-7CEC-9E98-6B5595DA6FD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C9650EEA-F6AC-E484-ECB8-9EA28955AFF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6296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A61F66D4-DB62-0431-969A-0FD65EFBD36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82E80AD7-BE40-E323-9312-0A137368C75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872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ED702BBB-93B7-8DF3-06E2-EABC7DED77A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872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070395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TEXTES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40000" y="1702800"/>
            <a:ext cx="2401200" cy="8136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40000" y="2613600"/>
            <a:ext cx="240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40000" y="2869199"/>
            <a:ext cx="2401200" cy="2642179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F1EBCB62-DE90-83E8-607B-B896534396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9767" y="4446466"/>
            <a:ext cx="1145264" cy="1463393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1F78505B-9512-E9C9-D37D-3939D59D28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339674" y="1346621"/>
            <a:ext cx="1145264" cy="146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74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HOTOS - 2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65311" y="2734533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2800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9A56961-7215-AC71-C385-A5D909DA95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E9C2033D-864A-6896-87DB-5313488237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5523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7A7CEEAF-B8B1-02C7-9187-B16F1C157CF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375523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5D3A6194-04B8-CA59-D95F-6FA51795E6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6287652" y="1128476"/>
            <a:ext cx="764188" cy="976465"/>
          </a:xfrm>
          <a:prstGeom prst="rect">
            <a:avLst/>
          </a:prstGeom>
        </p:spPr>
      </p:pic>
      <p:pic>
        <p:nvPicPr>
          <p:cNvPr id="20" name="Graphique 19">
            <a:extLst>
              <a:ext uri="{FF2B5EF4-FFF2-40B4-BE49-F238E27FC236}">
                <a16:creationId xmlns:a16="http://schemas.microsoft.com/office/drawing/2014/main" id="{960F752F-D277-089F-8C8B-E7CD677C48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58034" y="2734533"/>
            <a:ext cx="764188" cy="976465"/>
          </a:xfrm>
          <a:prstGeom prst="rect">
            <a:avLst/>
          </a:prstGeom>
        </p:spPr>
      </p:pic>
      <p:sp>
        <p:nvSpPr>
          <p:cNvPr id="21" name="Espace réservé pour une image  10">
            <a:extLst>
              <a:ext uri="{FF2B5EF4-FFF2-40B4-BE49-F238E27FC236}">
                <a16:creationId xmlns:a16="http://schemas.microsoft.com/office/drawing/2014/main" id="{35556D16-2CD6-EC84-57A5-89051EBC7D63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6375523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1451901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70054" y="2045912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6186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9A56961-7215-AC71-C385-A5D909DA95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600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b="1">
                <a:solidFill>
                  <a:srgbClr val="3B76F6"/>
                </a:solidFill>
                <a:effectLst/>
                <a:latin typeface="Arial" panose="020B0604020202020204" pitchFamily="34" charset="0"/>
              </a:rPr>
              <a:t>Sous-titre sur une seule ou deux lignes</a:t>
            </a:r>
            <a:endParaRPr lang="fr-FR">
              <a:effectLst/>
              <a:latin typeface="Arial" panose="020B0604020202020204" pitchFamily="34" charset="0"/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AF32AABE-1855-FAAD-43D7-1F837BE73C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692175" y="1128476"/>
            <a:ext cx="764188" cy="976465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14BA9237-2009-E916-1AC2-30B2D0DDEF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7300" y="2045912"/>
            <a:ext cx="764188" cy="976465"/>
          </a:xfrm>
          <a:prstGeom prst="rect">
            <a:avLst/>
          </a:prstGeom>
        </p:spPr>
      </p:pic>
      <p:sp>
        <p:nvSpPr>
          <p:cNvPr id="18" name="Espace réservé pour une image  10">
            <a:extLst>
              <a:ext uri="{FF2B5EF4-FFF2-40B4-BE49-F238E27FC236}">
                <a16:creationId xmlns:a16="http://schemas.microsoft.com/office/drawing/2014/main" id="{0111FF0B-3843-42BD-9C04-2A1C48A1D13B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3783432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9pPr>
          </a:lstStyle>
          <a:p>
            <a:pPr lvl="0"/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21" name="Graphique 20">
            <a:extLst>
              <a:ext uri="{FF2B5EF4-FFF2-40B4-BE49-F238E27FC236}">
                <a16:creationId xmlns:a16="http://schemas.microsoft.com/office/drawing/2014/main" id="{0B239D71-633F-D1CE-39EC-809584E5CB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6489421" y="1128476"/>
            <a:ext cx="764188" cy="976465"/>
          </a:xfrm>
          <a:prstGeom prst="rect">
            <a:avLst/>
          </a:prstGeom>
        </p:spPr>
      </p:pic>
      <p:pic>
        <p:nvPicPr>
          <p:cNvPr id="22" name="Graphique 21">
            <a:extLst>
              <a:ext uri="{FF2B5EF4-FFF2-40B4-BE49-F238E27FC236}">
                <a16:creationId xmlns:a16="http://schemas.microsoft.com/office/drawing/2014/main" id="{02C3DB6B-8BD9-4AE8-E919-4AB4D6F10E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4546" y="2045912"/>
            <a:ext cx="764188" cy="976465"/>
          </a:xfrm>
          <a:prstGeom prst="rect">
            <a:avLst/>
          </a:prstGeom>
        </p:spPr>
      </p:pic>
      <p:sp>
        <p:nvSpPr>
          <p:cNvPr id="23" name="Espace réservé pour une image  10">
            <a:extLst>
              <a:ext uri="{FF2B5EF4-FFF2-40B4-BE49-F238E27FC236}">
                <a16:creationId xmlns:a16="http://schemas.microsoft.com/office/drawing/2014/main" id="{63CAC2A7-2AE6-21A8-8097-72942FB0DDE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 bwMode="gray">
          <a:xfrm>
            <a:off x="6580678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>
            <a:pPr lvl="0"/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710A54CE-C905-0548-A2AF-19E62594C4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9286666" y="1128477"/>
            <a:ext cx="764188" cy="976465"/>
          </a:xfrm>
          <a:prstGeom prst="rect">
            <a:avLst/>
          </a:prstGeom>
        </p:spPr>
      </p:pic>
      <p:pic>
        <p:nvPicPr>
          <p:cNvPr id="27" name="Graphique 26">
            <a:extLst>
              <a:ext uri="{FF2B5EF4-FFF2-40B4-BE49-F238E27FC236}">
                <a16:creationId xmlns:a16="http://schemas.microsoft.com/office/drawing/2014/main" id="{49B17C8D-54FD-EDA4-32C2-90B89D98C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61791" y="2045912"/>
            <a:ext cx="764188" cy="976465"/>
          </a:xfrm>
          <a:prstGeom prst="rect">
            <a:avLst/>
          </a:prstGeom>
        </p:spPr>
      </p:pic>
      <p:sp>
        <p:nvSpPr>
          <p:cNvPr id="28" name="Espace réservé pour une image  10">
            <a:extLst>
              <a:ext uri="{FF2B5EF4-FFF2-40B4-BE49-F238E27FC236}">
                <a16:creationId xmlns:a16="http://schemas.microsoft.com/office/drawing/2014/main" id="{810887E3-AF57-6CEE-89C8-E5982945D552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 bwMode="gray">
          <a:xfrm>
            <a:off x="9377923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4DB12E03-463F-4AB7-B18A-B22A43E1C0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277337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b="1">
                <a:solidFill>
                  <a:srgbClr val="3B76F6"/>
                </a:solidFill>
                <a:effectLst/>
                <a:latin typeface="Arial" panose="020B0604020202020204" pitchFamily="34" charset="0"/>
              </a:rPr>
              <a:t>Sous-titre sur une seule ou deux lignes</a:t>
            </a:r>
            <a:endParaRPr lang="fr-FR">
              <a:effectLst/>
              <a:latin typeface="Arial" panose="020B0604020202020204" pitchFamily="34" charset="0"/>
            </a:endParaRP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745376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9824000-B9E2-B6B4-7795-E9CE3FE7BD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6" t="8636" r="15690" b="4598"/>
          <a:stretch/>
        </p:blipFill>
        <p:spPr>
          <a:xfrm>
            <a:off x="456649" y="2145323"/>
            <a:ext cx="3481754" cy="3575539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D4C655D-A800-A182-483A-CE66563944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0260" y="6450941"/>
            <a:ext cx="2013525" cy="179347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633472D5-CA75-E0D3-3991-6BB41CE0AB5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6" name="Espace réservé du texte 73">
            <a:extLst>
              <a:ext uri="{FF2B5EF4-FFF2-40B4-BE49-F238E27FC236}">
                <a16:creationId xmlns:a16="http://schemas.microsoft.com/office/drawing/2014/main" id="{D288B3E1-2AA1-4E12-62DB-2487779B9E4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8" name="Espace réservé du texte 73">
            <a:extLst>
              <a:ext uri="{FF2B5EF4-FFF2-40B4-BE49-F238E27FC236}">
                <a16:creationId xmlns:a16="http://schemas.microsoft.com/office/drawing/2014/main" id="{79E22DFB-8EC7-1B50-9696-A81366BE2C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0" name="Espace réservé du texte 73">
            <a:extLst>
              <a:ext uri="{FF2B5EF4-FFF2-40B4-BE49-F238E27FC236}">
                <a16:creationId xmlns:a16="http://schemas.microsoft.com/office/drawing/2014/main" id="{D7AA2151-45CC-722E-408A-C088A4F707F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2" name="Espace réservé du texte 73">
            <a:extLst>
              <a:ext uri="{FF2B5EF4-FFF2-40B4-BE49-F238E27FC236}">
                <a16:creationId xmlns:a16="http://schemas.microsoft.com/office/drawing/2014/main" id="{11E43A79-844F-A4A4-C498-CC4782D2F66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4" name="Espace réservé du texte 73">
            <a:extLst>
              <a:ext uri="{FF2B5EF4-FFF2-40B4-BE49-F238E27FC236}">
                <a16:creationId xmlns:a16="http://schemas.microsoft.com/office/drawing/2014/main" id="{1C0C5485-4E4F-2A3E-C147-C01FBC80DB0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</p:spTree>
    <p:extLst>
      <p:ext uri="{BB962C8B-B14F-4D97-AF65-F5344CB8AC3E}">
        <p14:creationId xmlns:p14="http://schemas.microsoft.com/office/powerpoint/2010/main" val="19632494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9A56961-7215-AC71-C385-A5D909DA95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600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b="1">
                <a:solidFill>
                  <a:srgbClr val="3B76F6"/>
                </a:solidFill>
                <a:effectLst/>
                <a:latin typeface="Arial" panose="020B0604020202020204" pitchFamily="34" charset="0"/>
              </a:rPr>
              <a:t>Sous-titre sur une seule ou deux lignes</a:t>
            </a:r>
            <a:endParaRPr lang="fr-FR">
              <a:effectLst/>
              <a:latin typeface="Arial" panose="020B0604020202020204" pitchFamily="34" charset="0"/>
            </a:endParaRP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9pPr>
          </a:lstStyle>
          <a:p>
            <a:pPr lvl="0"/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9pPr>
          </a:lstStyle>
          <a:p>
            <a:pPr lvl="0"/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4DB12E03-463F-4AB7-B18A-B22A43E1C0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277337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b="1">
                <a:solidFill>
                  <a:srgbClr val="3B76F6"/>
                </a:solidFill>
                <a:effectLst/>
                <a:latin typeface="Arial" panose="020B0604020202020204" pitchFamily="34" charset="0"/>
              </a:rPr>
              <a:t>Sous-titre sur une seule ou deux lignes</a:t>
            </a:r>
            <a:endParaRPr lang="fr-FR">
              <a:effectLst/>
              <a:latin typeface="Arial" panose="020B0604020202020204" pitchFamily="34" charset="0"/>
            </a:endParaRP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42696115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</a:t>
            </a:r>
            <a:br>
              <a:rPr lang="fr-FR" noProof="0"/>
            </a:br>
            <a:r>
              <a:rPr lang="fr-FR" noProof="0"/>
              <a:t>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F6B77D1-7CF0-4570-4A39-EE2CA01644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1999" y="2707201"/>
            <a:ext cx="4773599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926763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30F8ED-5812-641E-CDE0-D24651BE5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94747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</p:spPr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91105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2A3B21EC-3F41-3FA4-121F-6A52952D43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6868" y="640800"/>
            <a:ext cx="10938265" cy="3283201"/>
          </a:xfrm>
          <a:custGeom>
            <a:avLst/>
            <a:gdLst>
              <a:gd name="connsiteX0" fmla="*/ 9803669 w 10938265"/>
              <a:gd name="connsiteY0" fmla="*/ 3283200 h 3283201"/>
              <a:gd name="connsiteX1" fmla="*/ 10169726 w 10938265"/>
              <a:gd name="connsiteY1" fmla="*/ 3283200 h 3283201"/>
              <a:gd name="connsiteX2" fmla="*/ 10169725 w 10938265"/>
              <a:gd name="connsiteY2" fmla="*/ 3283201 h 3283201"/>
              <a:gd name="connsiteX3" fmla="*/ 9803668 w 10938265"/>
              <a:gd name="connsiteY3" fmla="*/ 3283201 h 3283201"/>
              <a:gd name="connsiteX4" fmla="*/ 8670851 w 10938265"/>
              <a:gd name="connsiteY4" fmla="*/ 3283200 h 3283201"/>
              <a:gd name="connsiteX5" fmla="*/ 9036920 w 10938265"/>
              <a:gd name="connsiteY5" fmla="*/ 3283200 h 3283201"/>
              <a:gd name="connsiteX6" fmla="*/ 9036919 w 10938265"/>
              <a:gd name="connsiteY6" fmla="*/ 3283201 h 3283201"/>
              <a:gd name="connsiteX7" fmla="*/ 8670850 w 10938265"/>
              <a:gd name="connsiteY7" fmla="*/ 3283201 h 3283201"/>
              <a:gd name="connsiteX8" fmla="*/ 7538122 w 10938265"/>
              <a:gd name="connsiteY8" fmla="*/ 3283200 h 3283201"/>
              <a:gd name="connsiteX9" fmla="*/ 7904166 w 10938265"/>
              <a:gd name="connsiteY9" fmla="*/ 3283200 h 3283201"/>
              <a:gd name="connsiteX10" fmla="*/ 7904165 w 10938265"/>
              <a:gd name="connsiteY10" fmla="*/ 3283201 h 3283201"/>
              <a:gd name="connsiteX11" fmla="*/ 7538121 w 10938265"/>
              <a:gd name="connsiteY11" fmla="*/ 3283201 h 3283201"/>
              <a:gd name="connsiteX12" fmla="*/ 6405265 w 10938265"/>
              <a:gd name="connsiteY12" fmla="*/ 3283200 h 3283201"/>
              <a:gd name="connsiteX13" fmla="*/ 6771334 w 10938265"/>
              <a:gd name="connsiteY13" fmla="*/ 3283200 h 3283201"/>
              <a:gd name="connsiteX14" fmla="*/ 6771333 w 10938265"/>
              <a:gd name="connsiteY14" fmla="*/ 3283201 h 3283201"/>
              <a:gd name="connsiteX15" fmla="*/ 6405264 w 10938265"/>
              <a:gd name="connsiteY15" fmla="*/ 3283201 h 3283201"/>
              <a:gd name="connsiteX16" fmla="*/ 5272536 w 10938265"/>
              <a:gd name="connsiteY16" fmla="*/ 3283200 h 3283201"/>
              <a:gd name="connsiteX17" fmla="*/ 5638605 w 10938265"/>
              <a:gd name="connsiteY17" fmla="*/ 3283200 h 3283201"/>
              <a:gd name="connsiteX18" fmla="*/ 5638604 w 10938265"/>
              <a:gd name="connsiteY18" fmla="*/ 3283201 h 3283201"/>
              <a:gd name="connsiteX19" fmla="*/ 5272535 w 10938265"/>
              <a:gd name="connsiteY19" fmla="*/ 3283201 h 3283201"/>
              <a:gd name="connsiteX20" fmla="*/ 4139743 w 10938265"/>
              <a:gd name="connsiteY20" fmla="*/ 3283200 h 3283201"/>
              <a:gd name="connsiteX21" fmla="*/ 4505787 w 10938265"/>
              <a:gd name="connsiteY21" fmla="*/ 3283200 h 3283201"/>
              <a:gd name="connsiteX22" fmla="*/ 4505786 w 10938265"/>
              <a:gd name="connsiteY22" fmla="*/ 3283201 h 3283201"/>
              <a:gd name="connsiteX23" fmla="*/ 4139742 w 10938265"/>
              <a:gd name="connsiteY23" fmla="*/ 3283201 h 3283201"/>
              <a:gd name="connsiteX24" fmla="*/ 3006950 w 10938265"/>
              <a:gd name="connsiteY24" fmla="*/ 3283200 h 3283201"/>
              <a:gd name="connsiteX25" fmla="*/ 3373019 w 10938265"/>
              <a:gd name="connsiteY25" fmla="*/ 3283200 h 3283201"/>
              <a:gd name="connsiteX26" fmla="*/ 3373018 w 10938265"/>
              <a:gd name="connsiteY26" fmla="*/ 3283201 h 3283201"/>
              <a:gd name="connsiteX27" fmla="*/ 3006949 w 10938265"/>
              <a:gd name="connsiteY27" fmla="*/ 3283201 h 3283201"/>
              <a:gd name="connsiteX28" fmla="*/ 1874158 w 10938265"/>
              <a:gd name="connsiteY28" fmla="*/ 3283200 h 3283201"/>
              <a:gd name="connsiteX29" fmla="*/ 2240231 w 10938265"/>
              <a:gd name="connsiteY29" fmla="*/ 3283200 h 3283201"/>
              <a:gd name="connsiteX30" fmla="*/ 2240230 w 10938265"/>
              <a:gd name="connsiteY30" fmla="*/ 3283201 h 3283201"/>
              <a:gd name="connsiteX31" fmla="*/ 1874157 w 10938265"/>
              <a:gd name="connsiteY31" fmla="*/ 3283201 h 3283201"/>
              <a:gd name="connsiteX32" fmla="*/ 741368 w 10938265"/>
              <a:gd name="connsiteY32" fmla="*/ 3283200 h 3283201"/>
              <a:gd name="connsiteX33" fmla="*/ 1107438 w 10938265"/>
              <a:gd name="connsiteY33" fmla="*/ 3283200 h 3283201"/>
              <a:gd name="connsiteX34" fmla="*/ 1107437 w 10938265"/>
              <a:gd name="connsiteY34" fmla="*/ 3283201 h 3283201"/>
              <a:gd name="connsiteX35" fmla="*/ 741367 w 10938265"/>
              <a:gd name="connsiteY35" fmla="*/ 3283201 h 3283201"/>
              <a:gd name="connsiteX36" fmla="*/ 10938265 w 10938265"/>
              <a:gd name="connsiteY36" fmla="*/ 3281398 h 3283201"/>
              <a:gd name="connsiteX37" fmla="*/ 10938265 w 10938265"/>
              <a:gd name="connsiteY37" fmla="*/ 3283201 h 3283201"/>
              <a:gd name="connsiteX38" fmla="*/ 10936462 w 10938265"/>
              <a:gd name="connsiteY38" fmla="*/ 3283201 h 3283201"/>
              <a:gd name="connsiteX39" fmla="*/ 10935732 w 10938265"/>
              <a:gd name="connsiteY39" fmla="*/ 2518634 h 3283201"/>
              <a:gd name="connsiteX40" fmla="*/ 10935732 w 10938265"/>
              <a:gd name="connsiteY40" fmla="*/ 3283200 h 3283201"/>
              <a:gd name="connsiteX41" fmla="*/ 10169726 w 10938265"/>
              <a:gd name="connsiteY41" fmla="*/ 3283200 h 3283201"/>
              <a:gd name="connsiteX42" fmla="*/ 10938265 w 10938265"/>
              <a:gd name="connsiteY42" fmla="*/ 2150719 h 3283201"/>
              <a:gd name="connsiteX43" fmla="*/ 10938265 w 10938265"/>
              <a:gd name="connsiteY43" fmla="*/ 2516106 h 3283201"/>
              <a:gd name="connsiteX44" fmla="*/ 10935732 w 10938265"/>
              <a:gd name="connsiteY44" fmla="*/ 2518634 h 3283201"/>
              <a:gd name="connsiteX45" fmla="*/ 10935732 w 10938265"/>
              <a:gd name="connsiteY45" fmla="*/ 2153247 h 3283201"/>
              <a:gd name="connsiteX46" fmla="*/ 2532 w 10938265"/>
              <a:gd name="connsiteY46" fmla="*/ 1759310 h 3283201"/>
              <a:gd name="connsiteX47" fmla="*/ 2532 w 10938265"/>
              <a:gd name="connsiteY47" fmla="*/ 2124698 h 3283201"/>
              <a:gd name="connsiteX48" fmla="*/ 0 w 10938265"/>
              <a:gd name="connsiteY48" fmla="*/ 2127225 h 3283201"/>
              <a:gd name="connsiteX49" fmla="*/ 0 w 10938265"/>
              <a:gd name="connsiteY49" fmla="*/ 1761837 h 3283201"/>
              <a:gd name="connsiteX50" fmla="*/ 10938265 w 10938265"/>
              <a:gd name="connsiteY50" fmla="*/ 1020052 h 3283201"/>
              <a:gd name="connsiteX51" fmla="*/ 10938265 w 10938265"/>
              <a:gd name="connsiteY51" fmla="*/ 1385414 h 3283201"/>
              <a:gd name="connsiteX52" fmla="*/ 10935732 w 10938265"/>
              <a:gd name="connsiteY52" fmla="*/ 1387943 h 3283201"/>
              <a:gd name="connsiteX53" fmla="*/ 10935732 w 10938265"/>
              <a:gd name="connsiteY53" fmla="*/ 1022580 h 3283201"/>
              <a:gd name="connsiteX54" fmla="*/ 2532 w 10938265"/>
              <a:gd name="connsiteY54" fmla="*/ 628682 h 3283201"/>
              <a:gd name="connsiteX55" fmla="*/ 2532 w 10938265"/>
              <a:gd name="connsiteY55" fmla="*/ 994057 h 3283201"/>
              <a:gd name="connsiteX56" fmla="*/ 0 w 10938265"/>
              <a:gd name="connsiteY56" fmla="*/ 996584 h 3283201"/>
              <a:gd name="connsiteX57" fmla="*/ 0 w 10938265"/>
              <a:gd name="connsiteY57" fmla="*/ 631209 h 3283201"/>
              <a:gd name="connsiteX58" fmla="*/ 10935732 w 10938265"/>
              <a:gd name="connsiteY58" fmla="*/ 257275 h 3283201"/>
              <a:gd name="connsiteX59" fmla="*/ 10935732 w 10938265"/>
              <a:gd name="connsiteY59" fmla="*/ 1022580 h 3283201"/>
              <a:gd name="connsiteX60" fmla="*/ 10464692 w 10938265"/>
              <a:gd name="connsiteY60" fmla="*/ 1492708 h 3283201"/>
              <a:gd name="connsiteX61" fmla="*/ 10647733 w 10938265"/>
              <a:gd name="connsiteY61" fmla="*/ 1675408 h 3283201"/>
              <a:gd name="connsiteX62" fmla="*/ 10935732 w 10938265"/>
              <a:gd name="connsiteY62" fmla="*/ 1387943 h 3283201"/>
              <a:gd name="connsiteX63" fmla="*/ 10935732 w 10938265"/>
              <a:gd name="connsiteY63" fmla="*/ 2153247 h 3283201"/>
              <a:gd name="connsiteX64" fmla="*/ 9803669 w 10938265"/>
              <a:gd name="connsiteY64" fmla="*/ 3283200 h 3283201"/>
              <a:gd name="connsiteX65" fmla="*/ 9036920 w 10938265"/>
              <a:gd name="connsiteY65" fmla="*/ 3283200 h 3283201"/>
              <a:gd name="connsiteX66" fmla="*/ 9901478 w 10938265"/>
              <a:gd name="connsiteY66" fmla="*/ 2420267 h 3283201"/>
              <a:gd name="connsiteX67" fmla="*/ 10130870 w 10938265"/>
              <a:gd name="connsiteY67" fmla="*/ 2649230 h 3283201"/>
              <a:gd name="connsiteX68" fmla="*/ 10132674 w 10938265"/>
              <a:gd name="connsiteY68" fmla="*/ 2006865 h 3283201"/>
              <a:gd name="connsiteX69" fmla="*/ 9727051 w 10938265"/>
              <a:gd name="connsiteY69" fmla="*/ 2007957 h 3283201"/>
              <a:gd name="connsiteX70" fmla="*/ 9489045 w 10938265"/>
              <a:gd name="connsiteY70" fmla="*/ 2008604 h 3283201"/>
              <a:gd name="connsiteX71" fmla="*/ 9718437 w 10938265"/>
              <a:gd name="connsiteY71" fmla="*/ 2237567 h 3283201"/>
              <a:gd name="connsiteX72" fmla="*/ 8670851 w 10938265"/>
              <a:gd name="connsiteY72" fmla="*/ 3283200 h 3283201"/>
              <a:gd name="connsiteX73" fmla="*/ 7904166 w 10938265"/>
              <a:gd name="connsiteY73" fmla="*/ 3283200 h 3283201"/>
              <a:gd name="connsiteX74" fmla="*/ 10935732 w 10938265"/>
              <a:gd name="connsiteY74" fmla="*/ 260 h 3283201"/>
              <a:gd name="connsiteX75" fmla="*/ 10938265 w 10938265"/>
              <a:gd name="connsiteY75" fmla="*/ 260 h 3283201"/>
              <a:gd name="connsiteX76" fmla="*/ 10938265 w 10938265"/>
              <a:gd name="connsiteY76" fmla="*/ 254747 h 3283201"/>
              <a:gd name="connsiteX77" fmla="*/ 10935732 w 10938265"/>
              <a:gd name="connsiteY77" fmla="*/ 257275 h 3283201"/>
              <a:gd name="connsiteX78" fmla="*/ 9694423 w 10938265"/>
              <a:gd name="connsiteY78" fmla="*/ 260 h 3283201"/>
              <a:gd name="connsiteX79" fmla="*/ 8046966 w 10938265"/>
              <a:gd name="connsiteY79" fmla="*/ 1644638 h 3283201"/>
              <a:gd name="connsiteX80" fmla="*/ 8229994 w 10938265"/>
              <a:gd name="connsiteY80" fmla="*/ 1827339 h 3283201"/>
              <a:gd name="connsiteX81" fmla="*/ 10060492 w 10938265"/>
              <a:gd name="connsiteY81" fmla="*/ 260 h 3283201"/>
              <a:gd name="connsiteX82" fmla="*/ 6296045 w 10938265"/>
              <a:gd name="connsiteY82" fmla="*/ 260 h 3283201"/>
              <a:gd name="connsiteX83" fmla="*/ 5358134 w 10938265"/>
              <a:gd name="connsiteY83" fmla="*/ 936416 h 3283201"/>
              <a:gd name="connsiteX84" fmla="*/ 5541175 w 10938265"/>
              <a:gd name="connsiteY84" fmla="*/ 1119116 h 3283201"/>
              <a:gd name="connsiteX85" fmla="*/ 6662126 w 10938265"/>
              <a:gd name="connsiteY85" fmla="*/ 260 h 3283201"/>
              <a:gd name="connsiteX86" fmla="*/ 2897678 w 10938265"/>
              <a:gd name="connsiteY86" fmla="*/ 260 h 3283201"/>
              <a:gd name="connsiteX87" fmla="*/ 157108 w 10938265"/>
              <a:gd name="connsiteY87" fmla="*/ 2735697 h 3283201"/>
              <a:gd name="connsiteX88" fmla="*/ 340147 w 10938265"/>
              <a:gd name="connsiteY88" fmla="*/ 2918385 h 3283201"/>
              <a:gd name="connsiteX89" fmla="*/ 3263747 w 10938265"/>
              <a:gd name="connsiteY89" fmla="*/ 260 h 3283201"/>
              <a:gd name="connsiteX90" fmla="*/ 2532 w 10938265"/>
              <a:gd name="connsiteY90" fmla="*/ 0 h 3283201"/>
              <a:gd name="connsiteX91" fmla="*/ 10935732 w 10938265"/>
              <a:gd name="connsiteY91" fmla="*/ 0 h 3283201"/>
              <a:gd name="connsiteX92" fmla="*/ 10935732 w 10938265"/>
              <a:gd name="connsiteY92" fmla="*/ 260 h 3283201"/>
              <a:gd name="connsiteX93" fmla="*/ 10827216 w 10938265"/>
              <a:gd name="connsiteY93" fmla="*/ 260 h 3283201"/>
              <a:gd name="connsiteX94" fmla="*/ 7538122 w 10938265"/>
              <a:gd name="connsiteY94" fmla="*/ 3283200 h 3283201"/>
              <a:gd name="connsiteX95" fmla="*/ 6771334 w 10938265"/>
              <a:gd name="connsiteY95" fmla="*/ 3283200 h 3283201"/>
              <a:gd name="connsiteX96" fmla="*/ 7159104 w 10938265"/>
              <a:gd name="connsiteY96" fmla="*/ 2896162 h 3283201"/>
              <a:gd name="connsiteX97" fmla="*/ 6976063 w 10938265"/>
              <a:gd name="connsiteY97" fmla="*/ 2713461 h 3283201"/>
              <a:gd name="connsiteX98" fmla="*/ 6405265 w 10938265"/>
              <a:gd name="connsiteY98" fmla="*/ 3283200 h 3283201"/>
              <a:gd name="connsiteX99" fmla="*/ 5638605 w 10938265"/>
              <a:gd name="connsiteY99" fmla="*/ 3283200 h 3283201"/>
              <a:gd name="connsiteX100" fmla="*/ 8927699 w 10938265"/>
              <a:gd name="connsiteY100" fmla="*/ 260 h 3283201"/>
              <a:gd name="connsiteX101" fmla="*/ 8561630 w 10938265"/>
              <a:gd name="connsiteY101" fmla="*/ 260 h 3283201"/>
              <a:gd name="connsiteX102" fmla="*/ 5272536 w 10938265"/>
              <a:gd name="connsiteY102" fmla="*/ 3283200 h 3283201"/>
              <a:gd name="connsiteX103" fmla="*/ 4505787 w 10938265"/>
              <a:gd name="connsiteY103" fmla="*/ 3283200 h 3283201"/>
              <a:gd name="connsiteX104" fmla="*/ 7794856 w 10938265"/>
              <a:gd name="connsiteY104" fmla="*/ 260 h 3283201"/>
              <a:gd name="connsiteX105" fmla="*/ 7428838 w 10938265"/>
              <a:gd name="connsiteY105" fmla="*/ 260 h 3283201"/>
              <a:gd name="connsiteX106" fmla="*/ 4139743 w 10938265"/>
              <a:gd name="connsiteY106" fmla="*/ 3283200 h 3283201"/>
              <a:gd name="connsiteX107" fmla="*/ 3373019 w 10938265"/>
              <a:gd name="connsiteY107" fmla="*/ 3283200 h 3283201"/>
              <a:gd name="connsiteX108" fmla="*/ 4673961 w 10938265"/>
              <a:gd name="connsiteY108" fmla="*/ 1984692 h 3283201"/>
              <a:gd name="connsiteX109" fmla="*/ 4903365 w 10938265"/>
              <a:gd name="connsiteY109" fmla="*/ 2213655 h 3283201"/>
              <a:gd name="connsiteX110" fmla="*/ 4905106 w 10938265"/>
              <a:gd name="connsiteY110" fmla="*/ 1571289 h 3283201"/>
              <a:gd name="connsiteX111" fmla="*/ 4499547 w 10938265"/>
              <a:gd name="connsiteY111" fmla="*/ 1572394 h 3283201"/>
              <a:gd name="connsiteX112" fmla="*/ 4261540 w 10938265"/>
              <a:gd name="connsiteY112" fmla="*/ 1573041 h 3283201"/>
              <a:gd name="connsiteX113" fmla="*/ 4490932 w 10938265"/>
              <a:gd name="connsiteY113" fmla="*/ 1802004 h 3283201"/>
              <a:gd name="connsiteX114" fmla="*/ 3006950 w 10938265"/>
              <a:gd name="connsiteY114" fmla="*/ 3283200 h 3283201"/>
              <a:gd name="connsiteX115" fmla="*/ 2240231 w 10938265"/>
              <a:gd name="connsiteY115" fmla="*/ 3283200 h 3283201"/>
              <a:gd name="connsiteX116" fmla="*/ 5529333 w 10938265"/>
              <a:gd name="connsiteY116" fmla="*/ 260 h 3283201"/>
              <a:gd name="connsiteX117" fmla="*/ 5163252 w 10938265"/>
              <a:gd name="connsiteY117" fmla="*/ 260 h 3283201"/>
              <a:gd name="connsiteX118" fmla="*/ 1874158 w 10938265"/>
              <a:gd name="connsiteY118" fmla="*/ 3283200 h 3283201"/>
              <a:gd name="connsiteX119" fmla="*/ 1107438 w 10938265"/>
              <a:gd name="connsiteY119" fmla="*/ 3283200 h 3283201"/>
              <a:gd name="connsiteX120" fmla="*/ 4026634 w 10938265"/>
              <a:gd name="connsiteY120" fmla="*/ 369470 h 3283201"/>
              <a:gd name="connsiteX121" fmla="*/ 3843606 w 10938265"/>
              <a:gd name="connsiteY121" fmla="*/ 186783 h 3283201"/>
              <a:gd name="connsiteX122" fmla="*/ 741368 w 10938265"/>
              <a:gd name="connsiteY122" fmla="*/ 3283200 h 3283201"/>
              <a:gd name="connsiteX123" fmla="*/ 2532 w 10938265"/>
              <a:gd name="connsiteY123" fmla="*/ 3283200 h 3283201"/>
              <a:gd name="connsiteX124" fmla="*/ 2532 w 10938265"/>
              <a:gd name="connsiteY124" fmla="*/ 2124698 h 3283201"/>
              <a:gd name="connsiteX125" fmla="*/ 2130956 w 10938265"/>
              <a:gd name="connsiteY125" fmla="*/ 260 h 3283201"/>
              <a:gd name="connsiteX126" fmla="*/ 1764884 w 10938265"/>
              <a:gd name="connsiteY126" fmla="*/ 260 h 3283201"/>
              <a:gd name="connsiteX127" fmla="*/ 2532 w 10938265"/>
              <a:gd name="connsiteY127" fmla="*/ 1759310 h 3283201"/>
              <a:gd name="connsiteX128" fmla="*/ 2532 w 10938265"/>
              <a:gd name="connsiteY128" fmla="*/ 994057 h 3283201"/>
              <a:gd name="connsiteX129" fmla="*/ 998201 w 10938265"/>
              <a:gd name="connsiteY129" fmla="*/ 260 h 3283201"/>
              <a:gd name="connsiteX130" fmla="*/ 632128 w 10938265"/>
              <a:gd name="connsiteY130" fmla="*/ 260 h 3283201"/>
              <a:gd name="connsiteX131" fmla="*/ 2532 w 10938265"/>
              <a:gd name="connsiteY131" fmla="*/ 628682 h 328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0938265" h="3283201">
                <a:moveTo>
                  <a:pt x="9803669" y="3283200"/>
                </a:moveTo>
                <a:lnTo>
                  <a:pt x="10169726" y="3283200"/>
                </a:lnTo>
                <a:lnTo>
                  <a:pt x="10169725" y="3283201"/>
                </a:lnTo>
                <a:lnTo>
                  <a:pt x="9803668" y="3283201"/>
                </a:lnTo>
                <a:close/>
                <a:moveTo>
                  <a:pt x="8670851" y="3283200"/>
                </a:moveTo>
                <a:lnTo>
                  <a:pt x="9036920" y="3283200"/>
                </a:lnTo>
                <a:lnTo>
                  <a:pt x="9036919" y="3283201"/>
                </a:lnTo>
                <a:lnTo>
                  <a:pt x="8670850" y="3283201"/>
                </a:lnTo>
                <a:close/>
                <a:moveTo>
                  <a:pt x="7538122" y="3283200"/>
                </a:moveTo>
                <a:lnTo>
                  <a:pt x="7904166" y="3283200"/>
                </a:lnTo>
                <a:lnTo>
                  <a:pt x="7904165" y="3283201"/>
                </a:lnTo>
                <a:lnTo>
                  <a:pt x="7538121" y="3283201"/>
                </a:lnTo>
                <a:close/>
                <a:moveTo>
                  <a:pt x="6405265" y="3283200"/>
                </a:moveTo>
                <a:lnTo>
                  <a:pt x="6771334" y="3283200"/>
                </a:lnTo>
                <a:lnTo>
                  <a:pt x="6771333" y="3283201"/>
                </a:lnTo>
                <a:lnTo>
                  <a:pt x="6405264" y="3283201"/>
                </a:lnTo>
                <a:close/>
                <a:moveTo>
                  <a:pt x="5272536" y="3283200"/>
                </a:moveTo>
                <a:lnTo>
                  <a:pt x="5638605" y="3283200"/>
                </a:lnTo>
                <a:lnTo>
                  <a:pt x="5638604" y="3283201"/>
                </a:lnTo>
                <a:lnTo>
                  <a:pt x="5272535" y="3283201"/>
                </a:lnTo>
                <a:close/>
                <a:moveTo>
                  <a:pt x="4139743" y="3283200"/>
                </a:moveTo>
                <a:lnTo>
                  <a:pt x="4505787" y="3283200"/>
                </a:lnTo>
                <a:lnTo>
                  <a:pt x="4505786" y="3283201"/>
                </a:lnTo>
                <a:lnTo>
                  <a:pt x="4139742" y="3283201"/>
                </a:lnTo>
                <a:close/>
                <a:moveTo>
                  <a:pt x="3006950" y="3283200"/>
                </a:moveTo>
                <a:lnTo>
                  <a:pt x="3373019" y="3283200"/>
                </a:lnTo>
                <a:lnTo>
                  <a:pt x="3373018" y="3283201"/>
                </a:lnTo>
                <a:lnTo>
                  <a:pt x="3006949" y="3283201"/>
                </a:lnTo>
                <a:close/>
                <a:moveTo>
                  <a:pt x="1874158" y="3283200"/>
                </a:moveTo>
                <a:lnTo>
                  <a:pt x="2240231" y="3283200"/>
                </a:lnTo>
                <a:lnTo>
                  <a:pt x="2240230" y="3283201"/>
                </a:lnTo>
                <a:lnTo>
                  <a:pt x="1874157" y="3283201"/>
                </a:lnTo>
                <a:close/>
                <a:moveTo>
                  <a:pt x="741368" y="3283200"/>
                </a:moveTo>
                <a:lnTo>
                  <a:pt x="1107438" y="3283200"/>
                </a:lnTo>
                <a:lnTo>
                  <a:pt x="1107437" y="3283201"/>
                </a:lnTo>
                <a:lnTo>
                  <a:pt x="741367" y="3283201"/>
                </a:lnTo>
                <a:close/>
                <a:moveTo>
                  <a:pt x="10938265" y="3281398"/>
                </a:moveTo>
                <a:lnTo>
                  <a:pt x="10938265" y="3283201"/>
                </a:lnTo>
                <a:lnTo>
                  <a:pt x="10936462" y="3283201"/>
                </a:lnTo>
                <a:close/>
                <a:moveTo>
                  <a:pt x="10935732" y="2518634"/>
                </a:moveTo>
                <a:lnTo>
                  <a:pt x="10935732" y="3283200"/>
                </a:lnTo>
                <a:lnTo>
                  <a:pt x="10169726" y="3283200"/>
                </a:lnTo>
                <a:close/>
                <a:moveTo>
                  <a:pt x="10938265" y="2150719"/>
                </a:moveTo>
                <a:lnTo>
                  <a:pt x="10938265" y="2516106"/>
                </a:lnTo>
                <a:lnTo>
                  <a:pt x="10935732" y="2518634"/>
                </a:lnTo>
                <a:lnTo>
                  <a:pt x="10935732" y="2153247"/>
                </a:lnTo>
                <a:close/>
                <a:moveTo>
                  <a:pt x="2532" y="1759310"/>
                </a:moveTo>
                <a:lnTo>
                  <a:pt x="2532" y="2124698"/>
                </a:lnTo>
                <a:lnTo>
                  <a:pt x="0" y="2127225"/>
                </a:lnTo>
                <a:lnTo>
                  <a:pt x="0" y="1761837"/>
                </a:lnTo>
                <a:close/>
                <a:moveTo>
                  <a:pt x="10938265" y="1020052"/>
                </a:moveTo>
                <a:lnTo>
                  <a:pt x="10938265" y="1385414"/>
                </a:lnTo>
                <a:lnTo>
                  <a:pt x="10935732" y="1387943"/>
                </a:lnTo>
                <a:lnTo>
                  <a:pt x="10935732" y="1022580"/>
                </a:lnTo>
                <a:close/>
                <a:moveTo>
                  <a:pt x="2532" y="628682"/>
                </a:moveTo>
                <a:lnTo>
                  <a:pt x="2532" y="994057"/>
                </a:lnTo>
                <a:lnTo>
                  <a:pt x="0" y="996584"/>
                </a:lnTo>
                <a:lnTo>
                  <a:pt x="0" y="631209"/>
                </a:lnTo>
                <a:close/>
                <a:moveTo>
                  <a:pt x="10935732" y="257275"/>
                </a:moveTo>
                <a:lnTo>
                  <a:pt x="10935732" y="1022580"/>
                </a:lnTo>
                <a:lnTo>
                  <a:pt x="10464692" y="1492708"/>
                </a:lnTo>
                <a:lnTo>
                  <a:pt x="10647733" y="1675408"/>
                </a:lnTo>
                <a:lnTo>
                  <a:pt x="10935732" y="1387943"/>
                </a:lnTo>
                <a:lnTo>
                  <a:pt x="10935732" y="2153247"/>
                </a:lnTo>
                <a:lnTo>
                  <a:pt x="9803669" y="3283200"/>
                </a:lnTo>
                <a:lnTo>
                  <a:pt x="9036920" y="3283200"/>
                </a:lnTo>
                <a:lnTo>
                  <a:pt x="9901478" y="2420267"/>
                </a:lnTo>
                <a:lnTo>
                  <a:pt x="10130870" y="2649230"/>
                </a:lnTo>
                <a:lnTo>
                  <a:pt x="10132674" y="2006865"/>
                </a:lnTo>
                <a:lnTo>
                  <a:pt x="9727051" y="2007957"/>
                </a:lnTo>
                <a:lnTo>
                  <a:pt x="9489045" y="2008604"/>
                </a:lnTo>
                <a:lnTo>
                  <a:pt x="9718437" y="2237567"/>
                </a:lnTo>
                <a:lnTo>
                  <a:pt x="8670851" y="3283200"/>
                </a:lnTo>
                <a:lnTo>
                  <a:pt x="7904166" y="3283200"/>
                </a:lnTo>
                <a:close/>
                <a:moveTo>
                  <a:pt x="10935732" y="260"/>
                </a:moveTo>
                <a:lnTo>
                  <a:pt x="10938265" y="260"/>
                </a:lnTo>
                <a:lnTo>
                  <a:pt x="10938265" y="254747"/>
                </a:lnTo>
                <a:lnTo>
                  <a:pt x="10935732" y="257275"/>
                </a:lnTo>
                <a:close/>
                <a:moveTo>
                  <a:pt x="9694423" y="260"/>
                </a:moveTo>
                <a:lnTo>
                  <a:pt x="8046966" y="1644638"/>
                </a:lnTo>
                <a:lnTo>
                  <a:pt x="8229994" y="1827339"/>
                </a:lnTo>
                <a:lnTo>
                  <a:pt x="10060492" y="260"/>
                </a:lnTo>
                <a:close/>
                <a:moveTo>
                  <a:pt x="6296045" y="260"/>
                </a:moveTo>
                <a:lnTo>
                  <a:pt x="5358134" y="936416"/>
                </a:lnTo>
                <a:lnTo>
                  <a:pt x="5541175" y="1119116"/>
                </a:lnTo>
                <a:lnTo>
                  <a:pt x="6662126" y="260"/>
                </a:lnTo>
                <a:close/>
                <a:moveTo>
                  <a:pt x="2897678" y="260"/>
                </a:moveTo>
                <a:lnTo>
                  <a:pt x="157108" y="2735697"/>
                </a:lnTo>
                <a:lnTo>
                  <a:pt x="340147" y="2918385"/>
                </a:lnTo>
                <a:lnTo>
                  <a:pt x="3263747" y="260"/>
                </a:lnTo>
                <a:close/>
                <a:moveTo>
                  <a:pt x="2532" y="0"/>
                </a:moveTo>
                <a:lnTo>
                  <a:pt x="10935732" y="0"/>
                </a:lnTo>
                <a:lnTo>
                  <a:pt x="10935732" y="260"/>
                </a:lnTo>
                <a:lnTo>
                  <a:pt x="10827216" y="260"/>
                </a:lnTo>
                <a:lnTo>
                  <a:pt x="7538122" y="3283200"/>
                </a:lnTo>
                <a:lnTo>
                  <a:pt x="6771334" y="3283200"/>
                </a:lnTo>
                <a:lnTo>
                  <a:pt x="7159104" y="2896162"/>
                </a:lnTo>
                <a:lnTo>
                  <a:pt x="6976063" y="2713461"/>
                </a:lnTo>
                <a:lnTo>
                  <a:pt x="6405265" y="3283200"/>
                </a:lnTo>
                <a:lnTo>
                  <a:pt x="5638605" y="3283200"/>
                </a:lnTo>
                <a:lnTo>
                  <a:pt x="8927699" y="260"/>
                </a:lnTo>
                <a:lnTo>
                  <a:pt x="8561630" y="260"/>
                </a:lnTo>
                <a:lnTo>
                  <a:pt x="5272536" y="3283200"/>
                </a:lnTo>
                <a:lnTo>
                  <a:pt x="4505787" y="3283200"/>
                </a:lnTo>
                <a:lnTo>
                  <a:pt x="7794856" y="260"/>
                </a:lnTo>
                <a:lnTo>
                  <a:pt x="7428838" y="260"/>
                </a:lnTo>
                <a:lnTo>
                  <a:pt x="4139743" y="3283200"/>
                </a:lnTo>
                <a:lnTo>
                  <a:pt x="3373019" y="3283200"/>
                </a:lnTo>
                <a:lnTo>
                  <a:pt x="4673961" y="1984692"/>
                </a:lnTo>
                <a:lnTo>
                  <a:pt x="4903365" y="2213655"/>
                </a:lnTo>
                <a:lnTo>
                  <a:pt x="4905106" y="1571289"/>
                </a:lnTo>
                <a:lnTo>
                  <a:pt x="4499547" y="1572394"/>
                </a:lnTo>
                <a:lnTo>
                  <a:pt x="4261540" y="1573041"/>
                </a:lnTo>
                <a:lnTo>
                  <a:pt x="4490932" y="1802004"/>
                </a:lnTo>
                <a:lnTo>
                  <a:pt x="3006950" y="3283200"/>
                </a:lnTo>
                <a:lnTo>
                  <a:pt x="2240231" y="3283200"/>
                </a:lnTo>
                <a:lnTo>
                  <a:pt x="5529333" y="260"/>
                </a:lnTo>
                <a:lnTo>
                  <a:pt x="5163252" y="260"/>
                </a:lnTo>
                <a:lnTo>
                  <a:pt x="1874158" y="3283200"/>
                </a:lnTo>
                <a:lnTo>
                  <a:pt x="1107438" y="3283200"/>
                </a:lnTo>
                <a:lnTo>
                  <a:pt x="4026634" y="369470"/>
                </a:lnTo>
                <a:lnTo>
                  <a:pt x="3843606" y="186783"/>
                </a:lnTo>
                <a:lnTo>
                  <a:pt x="741368" y="3283200"/>
                </a:lnTo>
                <a:lnTo>
                  <a:pt x="2532" y="3283200"/>
                </a:lnTo>
                <a:lnTo>
                  <a:pt x="2532" y="2124698"/>
                </a:lnTo>
                <a:lnTo>
                  <a:pt x="2130956" y="260"/>
                </a:lnTo>
                <a:lnTo>
                  <a:pt x="1764884" y="260"/>
                </a:lnTo>
                <a:lnTo>
                  <a:pt x="2532" y="1759310"/>
                </a:lnTo>
                <a:lnTo>
                  <a:pt x="2532" y="994057"/>
                </a:lnTo>
                <a:lnTo>
                  <a:pt x="998201" y="260"/>
                </a:lnTo>
                <a:lnTo>
                  <a:pt x="632128" y="260"/>
                </a:lnTo>
                <a:lnTo>
                  <a:pt x="2532" y="628682"/>
                </a:lnTo>
                <a:close/>
              </a:path>
            </a:pathLst>
          </a:custGeom>
          <a:solidFill>
            <a:srgbClr val="D8E4FD"/>
          </a:solidFill>
        </p:spPr>
        <p:txBody>
          <a:bodyPr wrap="square" anchor="ctr" anchorCtr="0">
            <a:noAutofit/>
          </a:bodyPr>
          <a:lstStyle>
            <a:lvl1pPr algn="ctr">
              <a:defRPr cap="all" baseline="0"/>
            </a:lvl1pPr>
          </a:lstStyle>
          <a:p>
            <a:r>
              <a:rPr lang="fr-FR"/>
              <a:t>MERCI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85D98B-602F-2CF4-D9E7-636D47AFAA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B23DEA-E9B6-F053-26B4-3E665BA4F2D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</p:spPr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49CD0A-385B-AD07-6806-8ABC185AE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33F88A1-6571-D240-5B3F-83BDF094A1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2655B2B2-737F-94C4-351E-87347124C8A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77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FC93C29-9BA2-05E3-4700-3CC478EE018C}"/>
              </a:ext>
            </a:extLst>
          </p:cNvPr>
          <p:cNvGrpSpPr/>
          <p:nvPr userDrawn="1"/>
        </p:nvGrpSpPr>
        <p:grpSpPr>
          <a:xfrm>
            <a:off x="628075" y="5743794"/>
            <a:ext cx="10955278" cy="472280"/>
            <a:chOff x="628075" y="5743794"/>
            <a:chExt cx="10955278" cy="472280"/>
          </a:xfrm>
        </p:grpSpPr>
        <p:pic>
          <p:nvPicPr>
            <p:cNvPr id="27" name="Graphique 26">
              <a:extLst>
                <a:ext uri="{FF2B5EF4-FFF2-40B4-BE49-F238E27FC236}">
                  <a16:creationId xmlns:a16="http://schemas.microsoft.com/office/drawing/2014/main" id="{1872D33A-FD0A-969F-D837-3507A61E40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8075" y="5920510"/>
              <a:ext cx="3318295" cy="295564"/>
            </a:xfrm>
            <a:prstGeom prst="rect">
              <a:avLst/>
            </a:prstGeom>
          </p:spPr>
        </p:pic>
        <p:pic>
          <p:nvPicPr>
            <p:cNvPr id="28" name="Graphique 27">
              <a:extLst>
                <a:ext uri="{FF2B5EF4-FFF2-40B4-BE49-F238E27FC236}">
                  <a16:creationId xmlns:a16="http://schemas.microsoft.com/office/drawing/2014/main" id="{4CCE4678-0585-597D-DC75-F43E78D94F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65D68FE0-F791-3D17-B2B8-B46373820299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0FFCA5AA-8AE1-6992-9C2B-C1ACB485FC1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F14486FC-F04C-B832-B4E9-3E86C7BD38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F8660E9C-B759-9317-5DCA-F2A50AE36B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893457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3FCAD0-3945-595D-6E09-2D64AB2B2C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0B71E1-770E-EA4C-17D7-2F649D416D9A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B6C1CC-455E-CFDE-4F53-24DFFBC864CA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3FC95F62-5AD5-4D18-B9A6-AD93C3A12036}" type="datetime1">
              <a:rPr lang="en-GB" smtClean="0"/>
              <a:t>24/11/2025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0A3F6F-492F-5C8E-3A22-A34CE3B98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CFAF48-A3D4-1FEF-6C22-729AF22DC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523E91DC-5C0F-443B-9617-CF521B799BE5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D975263F-4853-16AE-A506-4D73F49631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1999" y="1260000"/>
            <a:ext cx="10310399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A5CE9C83-43E5-C2A9-CBEA-530EAC2A4A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1999" y="2131200"/>
            <a:ext cx="10310399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</a:p>
        </p:txBody>
      </p:sp>
    </p:spTree>
    <p:extLst>
      <p:ext uri="{BB962C8B-B14F-4D97-AF65-F5344CB8AC3E}">
        <p14:creationId xmlns:p14="http://schemas.microsoft.com/office/powerpoint/2010/main" val="3002647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D4C655D-A800-A182-483A-CE66563944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0260" y="6450941"/>
            <a:ext cx="2013525" cy="179347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" name="Espace réservé pour une image  10">
            <a:extLst>
              <a:ext uri="{FF2B5EF4-FFF2-40B4-BE49-F238E27FC236}">
                <a16:creationId xmlns:a16="http://schemas.microsoft.com/office/drawing/2014/main" id="{AD7483C7-EF8C-9394-7E2D-CC961E672FD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44400" y="1893600"/>
            <a:ext cx="3038400" cy="37296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8" name="Espace réservé du texte 73">
            <a:extLst>
              <a:ext uri="{FF2B5EF4-FFF2-40B4-BE49-F238E27FC236}">
                <a16:creationId xmlns:a16="http://schemas.microsoft.com/office/drawing/2014/main" id="{C08D7366-A091-2557-7960-40D2B63A3E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9" name="Espace réservé du texte 73">
            <a:extLst>
              <a:ext uri="{FF2B5EF4-FFF2-40B4-BE49-F238E27FC236}">
                <a16:creationId xmlns:a16="http://schemas.microsoft.com/office/drawing/2014/main" id="{8C653EC6-670E-3380-CB4D-4930C1ECE7B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0" name="Espace réservé du texte 73">
            <a:extLst>
              <a:ext uri="{FF2B5EF4-FFF2-40B4-BE49-F238E27FC236}">
                <a16:creationId xmlns:a16="http://schemas.microsoft.com/office/drawing/2014/main" id="{B4953CE4-A405-AB3B-C7FB-1EE806463F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1" name="Espace réservé du texte 73">
            <a:extLst>
              <a:ext uri="{FF2B5EF4-FFF2-40B4-BE49-F238E27FC236}">
                <a16:creationId xmlns:a16="http://schemas.microsoft.com/office/drawing/2014/main" id="{DD295316-4700-E353-82BC-0470DD4B1DB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2" name="Espace réservé du texte 73">
            <a:extLst>
              <a:ext uri="{FF2B5EF4-FFF2-40B4-BE49-F238E27FC236}">
                <a16:creationId xmlns:a16="http://schemas.microsoft.com/office/drawing/2014/main" id="{4468E189-3573-55A7-3B91-DE9FC4C272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3" name="Espace réservé du texte 73">
            <a:extLst>
              <a:ext uri="{FF2B5EF4-FFF2-40B4-BE49-F238E27FC236}">
                <a16:creationId xmlns:a16="http://schemas.microsoft.com/office/drawing/2014/main" id="{4DD0E919-C4B2-A01D-3650-EDC9DC8CBA5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</p:spTree>
    <p:extLst>
      <p:ext uri="{BB962C8B-B14F-4D97-AF65-F5344CB8AC3E}">
        <p14:creationId xmlns:p14="http://schemas.microsoft.com/office/powerpoint/2010/main" val="2491080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DC38748-7893-770E-68D6-9A0ABDBE38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0260" y="6450941"/>
            <a:ext cx="2013525" cy="179347"/>
          </a:xfrm>
          <a:prstGeom prst="rect">
            <a:avLst/>
          </a:prstGeo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/>
              <a:t>sur une ou </a:t>
            </a:r>
            <a:br>
              <a:rPr lang="fr-FR" noProof="0"/>
            </a:br>
            <a:r>
              <a:rPr lang="fr-FR" noProof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94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3050688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 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DC38748-7893-770E-68D6-9A0ABDBE38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0260" y="6450941"/>
            <a:ext cx="2013525" cy="179347"/>
          </a:xfrm>
          <a:prstGeom prst="rect">
            <a:avLst/>
          </a:prstGeom>
        </p:spPr>
      </p:pic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A5FD852-ACAC-8AE2-B87E-FB1C417D06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90044" y="1822800"/>
            <a:ext cx="158400" cy="158400"/>
          </a:xfrm>
          <a:solidFill>
            <a:schemeClr val="tx1"/>
          </a:solidFill>
        </p:spPr>
        <p:txBody>
          <a:bodyPr wrap="none" lIns="180000" tIns="630000" rIns="0" bIns="0" anchor="b" anchorCtr="0"/>
          <a:lstStyle>
            <a:lvl1pPr marL="0" indent="0">
              <a:buNone/>
              <a:defRPr sz="8000" b="1"/>
            </a:lvl1pPr>
            <a:lvl2pPr marL="0" indent="0">
              <a:buNone/>
              <a:defRPr sz="8000" b="1"/>
            </a:lvl2pPr>
            <a:lvl3pPr marL="0" indent="0">
              <a:buNone/>
              <a:defRPr sz="8000" b="1"/>
            </a:lvl3pPr>
            <a:lvl4pPr marL="0" indent="0">
              <a:buNone/>
              <a:defRPr sz="8000" b="1"/>
            </a:lvl4pPr>
            <a:lvl5pPr marL="0" indent="0">
              <a:buNone/>
              <a:defRPr sz="8000" b="1"/>
            </a:lvl5pPr>
            <a:lvl6pPr marL="0" indent="0">
              <a:buNone/>
              <a:defRPr sz="8000" b="1"/>
            </a:lvl6pPr>
            <a:lvl7pPr marL="0" indent="0">
              <a:buNone/>
              <a:defRPr sz="8000" b="1"/>
            </a:lvl7pPr>
            <a:lvl8pPr marL="0" indent="0">
              <a:buNone/>
              <a:defRPr sz="8000" b="1"/>
            </a:lvl8pPr>
            <a:lvl9pPr marL="0" indent="0">
              <a:buNone/>
              <a:defRPr sz="8000" b="1"/>
            </a:lvl9pPr>
          </a:lstStyle>
          <a:p>
            <a:pPr lvl="0"/>
            <a:r>
              <a:rPr lang="fr-FR" noProof="0"/>
              <a:t>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/>
              <a:t>sur une ou </a:t>
            </a:r>
            <a:br>
              <a:rPr lang="fr-FR" noProof="0"/>
            </a:br>
            <a:r>
              <a:rPr lang="fr-FR" noProof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300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3897504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 BLO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095200"/>
            <a:ext cx="101412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43" name="Graphique 42">
            <a:extLst>
              <a:ext uri="{FF2B5EF4-FFF2-40B4-BE49-F238E27FC236}">
                <a16:creationId xmlns:a16="http://schemas.microsoft.com/office/drawing/2014/main" id="{81C76B37-FE76-D1E2-333F-9D31E8CFC2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291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8" name="Espace réservé du texte 41">
            <a:extLst>
              <a:ext uri="{FF2B5EF4-FFF2-40B4-BE49-F238E27FC236}">
                <a16:creationId xmlns:a16="http://schemas.microsoft.com/office/drawing/2014/main" id="{5796C8E8-56C1-6232-3243-0B5CC34BD5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2000" y="2250000"/>
            <a:ext cx="10141200" cy="3596640"/>
          </a:xfrm>
        </p:spPr>
        <p:txBody>
          <a:bodyPr/>
          <a:lstStyle>
            <a:lvl1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1pPr>
            <a:lvl2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2pPr>
            <a:lvl3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3pPr>
            <a:lvl4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4pPr>
            <a:lvl5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5pPr>
            <a:lvl6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6pPr>
            <a:lvl7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7pPr>
            <a:lvl8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8pPr>
            <a:lvl9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9pPr>
          </a:lstStyle>
          <a:p>
            <a:pPr lvl="0"/>
            <a:r>
              <a:rPr lang="fr-FR" noProof="0"/>
              <a:t>Texte de niveau 1</a:t>
            </a: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500C91A8-F9E2-2B8A-F072-7C2784DA2E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5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152400" y="1037650"/>
            <a:ext cx="54216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1213449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solidFill>
            <a:schemeClr val="accent2"/>
          </a:solidFill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bg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F6D5F9B3-15CC-14E0-709F-D95670E755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17E4992D-CA1C-0AC3-4A33-B7798DEE25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C37C53A0-BED2-3FE5-9269-95D58DB095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133931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Relationship Id="rId30" Type="http://schemas.openxmlformats.org/officeDocument/2006/relationships/image" Target="../media/image4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que 14">
            <a:extLst>
              <a:ext uri="{FF2B5EF4-FFF2-40B4-BE49-F238E27FC236}">
                <a16:creationId xmlns:a16="http://schemas.microsoft.com/office/drawing/2014/main" id="{6CCA5ACC-FF7B-D5BC-628A-AE06FC09CC3A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88AA6-BAE3-0777-65DF-0D2E360EAD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950344" y="6356419"/>
            <a:ext cx="8332055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9F942F2-F4A0-1B1E-16DB-AB68CCEB736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633368" y="0"/>
            <a:ext cx="10940400" cy="68103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A9A788-B53E-5EF0-8BDA-CAC971C3017A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972000" y="2707200"/>
            <a:ext cx="10310400" cy="323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  <a:p>
            <a:pPr lvl="5"/>
            <a:r>
              <a:rPr lang="fr-FR" noProof="0"/>
              <a:t>Texte de niveau 6</a:t>
            </a:r>
          </a:p>
          <a:p>
            <a:pPr lvl="6"/>
            <a:r>
              <a:rPr lang="fr-FR" noProof="0"/>
              <a:t>Texte de niveau 7</a:t>
            </a:r>
          </a:p>
          <a:p>
            <a:pPr lvl="7"/>
            <a:r>
              <a:rPr lang="fr-FR" noProof="0"/>
              <a:t>Texte de niveau 8</a:t>
            </a:r>
          </a:p>
          <a:p>
            <a:pPr lvl="8"/>
            <a:r>
              <a:rPr lang="fr-FR" noProof="0"/>
              <a:t>Texte de niveau 9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D507CC-7ED4-9950-6A41-3894B6F6DDFE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0" y="6678000"/>
            <a:ext cx="180000" cy="180000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vert="horz" lIns="0" tIns="0" rIns="0" bIns="0" rtlCol="0" anchor="ctr">
            <a:noAutofit/>
          </a:bodyPr>
          <a:lstStyle>
            <a:lvl1pPr algn="l"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D15C24-6ABF-B7C6-8A7E-33E2368AA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1282399" y="6356419"/>
            <a:ext cx="322634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4B59C18-4233-8434-DFE9-98ABDCADED7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8A522556-5EFC-F6C6-8A81-E6151B457775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6AE7AE2-0822-9220-0809-E00D85B31D70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4E76C85B-0F7E-10F4-FB69-7B567884062F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Graphique 10">
            <a:extLst>
              <a:ext uri="{FF2B5EF4-FFF2-40B4-BE49-F238E27FC236}">
                <a16:creationId xmlns:a16="http://schemas.microsoft.com/office/drawing/2014/main" id="{62287F90-E714-BADD-5394-1542392C4D3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20260" y="6450941"/>
            <a:ext cx="2013525" cy="179347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70FF53E7-F429-A50F-BF6B-444AE219092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33805102-61F0-ABE5-6858-C677BFDC715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0233787C-B44D-02D3-49B0-5B0436AF075C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2DF6705F-3DF9-7D17-E564-408ABB0649D9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7215B267-DBA1-FCE6-D2D2-F644592739BE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Graphique 17">
            <a:extLst>
              <a:ext uri="{FF2B5EF4-FFF2-40B4-BE49-F238E27FC236}">
                <a16:creationId xmlns:a16="http://schemas.microsoft.com/office/drawing/2014/main" id="{6084C5FD-E4FE-806F-A2A3-229703645D0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20260" y="6450941"/>
            <a:ext cx="2013525" cy="179347"/>
          </a:xfrm>
          <a:prstGeom prst="rect">
            <a:avLst/>
          </a:prstGeom>
        </p:spPr>
      </p:pic>
      <p:pic>
        <p:nvPicPr>
          <p:cNvPr id="19" name="Graphique 18">
            <a:extLst>
              <a:ext uri="{FF2B5EF4-FFF2-40B4-BE49-F238E27FC236}">
                <a16:creationId xmlns:a16="http://schemas.microsoft.com/office/drawing/2014/main" id="{298BE8C6-96A6-97F1-0C55-626DA51CEDA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4287CB58-D8C6-2BC4-0B5E-5C2F3421A3BA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B3BEE07F-A51F-2605-C98B-C5CA4AB11631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85991F41-EA5E-77DF-06F3-712AC50FA079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0FC81966-4036-0050-FB78-6926F3361B72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Graphique 23">
            <a:extLst>
              <a:ext uri="{FF2B5EF4-FFF2-40B4-BE49-F238E27FC236}">
                <a16:creationId xmlns:a16="http://schemas.microsoft.com/office/drawing/2014/main" id="{AA8440BA-252F-616A-31BE-A46F1FA39B7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20260" y="6450941"/>
            <a:ext cx="2013525" cy="179347"/>
          </a:xfrm>
          <a:prstGeom prst="rect">
            <a:avLst/>
          </a:prstGeom>
        </p:spPr>
      </p:pic>
      <p:pic>
        <p:nvPicPr>
          <p:cNvPr id="25" name="Graphique 24">
            <a:extLst>
              <a:ext uri="{FF2B5EF4-FFF2-40B4-BE49-F238E27FC236}">
                <a16:creationId xmlns:a16="http://schemas.microsoft.com/office/drawing/2014/main" id="{6702271A-9B94-9301-4A9B-1832C5FE1D7B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26" name="Groupe 25">
            <a:extLst>
              <a:ext uri="{FF2B5EF4-FFF2-40B4-BE49-F238E27FC236}">
                <a16:creationId xmlns:a16="http://schemas.microsoft.com/office/drawing/2014/main" id="{2283E9B1-DEA3-E1A9-440C-703337B9B9D5}"/>
              </a:ext>
            </a:extLst>
          </p:cNvPr>
          <p:cNvGrpSpPr/>
          <p:nvPr userDrawn="1"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DB7E3212-0441-C64B-86F1-3855B97C13FC}"/>
                </a:ext>
              </a:extLst>
            </p:cNvPr>
            <p:cNvCxnSpPr/>
            <p:nvPr userDrawn="1"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266A946A-F1A6-9157-B9F3-540A8E10BE4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8D292E13-1817-3395-5DA9-7271AE7AFA3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Graphique 29">
            <a:extLst>
              <a:ext uri="{FF2B5EF4-FFF2-40B4-BE49-F238E27FC236}">
                <a16:creationId xmlns:a16="http://schemas.microsoft.com/office/drawing/2014/main" id="{49AB0234-BDAF-476D-68F8-C2FE581D06FA}"/>
              </a:ext>
            </a:extLst>
          </p:cNvPr>
          <p:cNvPicPr>
            <a:picLocks noChangeAspect="1"/>
          </p:cNvPicPr>
          <p:nvPr userDrawn="1"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20260" y="6450941"/>
            <a:ext cx="2013525" cy="17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48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  <p:sldLayoutId id="2147483708" r:id="rId22"/>
    <p:sldLayoutId id="2147483709" r:id="rId23"/>
    <p:sldLayoutId id="2147483710" r:id="rId24"/>
    <p:sldLayoutId id="2147483711" r:id="rId2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2736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Char char="&gt;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3" orient="horz" pos="2160" userDrawn="1">
          <p15:clr>
            <a:srgbClr val="F26B43"/>
          </p15:clr>
        </p15:guide>
        <p15:guide id="1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7FFFFF10_C96354C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microsoft.com/office/2007/relationships/hdphoto" Target="../media/hdphoto1.wdp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svg"/><Relationship Id="rId7" Type="http://schemas.openxmlformats.org/officeDocument/2006/relationships/image" Target="../media/image57.svg"/><Relationship Id="rId12" Type="http://schemas.openxmlformats.org/officeDocument/2006/relationships/image" Target="../media/image6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11" Type="http://schemas.openxmlformats.org/officeDocument/2006/relationships/image" Target="../media/image61.svg"/><Relationship Id="rId5" Type="http://schemas.openxmlformats.org/officeDocument/2006/relationships/image" Target="../media/image55.sv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4.png"/><Relationship Id="rId7" Type="http://schemas.openxmlformats.org/officeDocument/2006/relationships/image" Target="../media/image6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35.png"/><Relationship Id="rId4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sv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36F38E-925E-CB8C-6375-00AA00FD17D6}"/>
              </a:ext>
            </a:extLst>
          </p:cNvPr>
          <p:cNvSpPr>
            <a:spLocks noGrp="1"/>
          </p:cNvSpPr>
          <p:nvPr>
            <p:ph type="ctrTitle"/>
          </p:nvPr>
        </p:nvSpPr>
        <p:spPr bwMode="gray"/>
        <p:txBody>
          <a:bodyPr/>
          <a:lstStyle/>
          <a:p>
            <a:r>
              <a:rPr lang="fr-FR" sz="3600" dirty="0"/>
              <a:t>REP des emballages de la Restauration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A048018-3915-A87B-FD2D-A31BBA8BD7CB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/>
        <p:txBody>
          <a:bodyPr vert="horz" lIns="0" tIns="0" rIns="0" bIns="0" rtlCol="0" anchor="t">
            <a:noAutofit/>
          </a:bodyPr>
          <a:lstStyle/>
          <a:p>
            <a:r>
              <a:rPr lang="fr-FR" cap="none" dirty="0"/>
              <a:t>"KIT OPERATEUR" d'aide à la sensibilisation</a:t>
            </a:r>
          </a:p>
        </p:txBody>
      </p:sp>
      <p:pic>
        <p:nvPicPr>
          <p:cNvPr id="13" name="Espace réservé pour une image  12" descr="Une image contenant bleu, vaisselle&#10;&#10;Le contenu généré par l’IA peut être incorrect.">
            <a:extLst>
              <a:ext uri="{FF2B5EF4-FFF2-40B4-BE49-F238E27FC236}">
                <a16:creationId xmlns:a16="http://schemas.microsoft.com/office/drawing/2014/main" id="{49A659B1-0334-1CCB-B644-D8C0CB5F05A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11" b="348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80387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E66638-B2B1-8B00-1F62-4C1D0D68F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Avec des objectifs ambitieux à atteindre collectivement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9CEB691-1871-64A4-2BAE-C5BABEA093C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4F0E397-4990-987C-9EA0-00ED20190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C4DE7AF-9435-3410-A355-F2E15F6DCF26}"/>
              </a:ext>
            </a:extLst>
          </p:cNvPr>
          <p:cNvSpPr/>
          <p:nvPr/>
        </p:nvSpPr>
        <p:spPr>
          <a:xfrm>
            <a:off x="8262712" y="1425915"/>
            <a:ext cx="2684331" cy="230483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  <a:p>
            <a:pPr algn="ctr"/>
            <a:endParaRPr lang="fr-FR">
              <a:solidFill>
                <a:schemeClr val="bg1"/>
              </a:solidFill>
            </a:endParaRPr>
          </a:p>
          <a:p>
            <a:pPr algn="ctr"/>
            <a:endParaRPr lang="fr-FR" b="0" i="0" u="none" strike="noStrike">
              <a:solidFill>
                <a:schemeClr val="bg1"/>
              </a:solidFill>
              <a:effectLst/>
            </a:endParaRPr>
          </a:p>
          <a:p>
            <a:pPr algn="ctr"/>
            <a:r>
              <a:rPr lang="fr-FR" b="0" i="0" u="none" strike="noStrike">
                <a:solidFill>
                  <a:schemeClr val="bg1"/>
                </a:solidFill>
                <a:effectLst/>
              </a:rPr>
              <a:t>Objectif de taux de collecte des emballages de la restauration en 202</a:t>
            </a:r>
            <a:r>
              <a:rPr lang="fr-FR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F2F347-827B-000C-D26E-CBBB6E544B95}"/>
              </a:ext>
            </a:extLst>
          </p:cNvPr>
          <p:cNvSpPr/>
          <p:nvPr/>
        </p:nvSpPr>
        <p:spPr>
          <a:xfrm>
            <a:off x="1244956" y="1426465"/>
            <a:ext cx="2684331" cy="230428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  <a:p>
            <a:pPr algn="ctr"/>
            <a:endParaRPr lang="fr-FR">
              <a:solidFill>
                <a:schemeClr val="bg1"/>
              </a:solidFill>
            </a:endParaRPr>
          </a:p>
          <a:p>
            <a:pPr algn="ctr"/>
            <a:endParaRPr lang="fr-FR" b="0" i="0" u="none" strike="noStrike">
              <a:solidFill>
                <a:schemeClr val="bg1"/>
              </a:solidFill>
              <a:effectLst/>
            </a:endParaRPr>
          </a:p>
          <a:p>
            <a:pPr algn="ctr"/>
            <a:r>
              <a:rPr lang="fr-FR" b="0" i="0" u="none" strike="noStrike">
                <a:solidFill>
                  <a:schemeClr val="bg1"/>
                </a:solidFill>
                <a:effectLst/>
              </a:rPr>
              <a:t>De plastique dans les emballages à usage unique d’ici fin 2025 </a:t>
            </a:r>
          </a:p>
          <a:p>
            <a:pPr algn="ctr"/>
            <a:r>
              <a:rPr lang="fr-FR" b="0" i="0" u="none" strike="noStrike">
                <a:solidFill>
                  <a:schemeClr val="bg1"/>
                </a:solidFill>
                <a:effectLst/>
              </a:rPr>
              <a:t>(vs. 2018)</a:t>
            </a:r>
            <a:r>
              <a:rPr lang="fr-FR" b="0" i="0">
                <a:solidFill>
                  <a:schemeClr val="bg1"/>
                </a:solidFill>
                <a:effectLst/>
              </a:rPr>
              <a:t>​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4C9E9E-AB02-3F4A-8D89-889FFAB6082A}"/>
              </a:ext>
            </a:extLst>
          </p:cNvPr>
          <p:cNvSpPr/>
          <p:nvPr/>
        </p:nvSpPr>
        <p:spPr>
          <a:xfrm>
            <a:off x="4753835" y="1425917"/>
            <a:ext cx="2684331" cy="230483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  <a:p>
            <a:pPr algn="ctr"/>
            <a:endParaRPr lang="fr-FR">
              <a:solidFill>
                <a:schemeClr val="bg1"/>
              </a:solidFill>
            </a:endParaRPr>
          </a:p>
          <a:p>
            <a:pPr algn="ctr"/>
            <a:r>
              <a:rPr lang="fr-FR" b="0" i="0" u="none" strike="noStrike">
                <a:solidFill>
                  <a:schemeClr val="bg1"/>
                </a:solidFill>
                <a:effectLst/>
              </a:rPr>
              <a:t>D’emballages réemployés mis sur le marché d’ici 2027</a:t>
            </a:r>
            <a:r>
              <a:rPr lang="fr-FR" b="0" i="0">
                <a:solidFill>
                  <a:schemeClr val="bg1"/>
                </a:solidFill>
                <a:effectLst/>
              </a:rPr>
              <a:t>​</a:t>
            </a:r>
            <a:endParaRPr lang="fr-FR">
              <a:solidFill>
                <a:schemeClr val="bg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B9461EF-97A1-D46E-33E2-251AE92543DE}"/>
              </a:ext>
            </a:extLst>
          </p:cNvPr>
          <p:cNvSpPr txBox="1"/>
          <p:nvPr/>
        </p:nvSpPr>
        <p:spPr>
          <a:xfrm>
            <a:off x="8262712" y="1423547"/>
            <a:ext cx="26843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>
                <a:solidFill>
                  <a:schemeClr val="bg1"/>
                </a:solidFill>
                <a:latin typeface="+mj-lt"/>
              </a:rPr>
              <a:t>90%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1C978B0-0DA7-4805-CC6A-4F79859E1B42}"/>
              </a:ext>
            </a:extLst>
          </p:cNvPr>
          <p:cNvSpPr txBox="1"/>
          <p:nvPr/>
        </p:nvSpPr>
        <p:spPr>
          <a:xfrm>
            <a:off x="1556260" y="1425917"/>
            <a:ext cx="20617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>
                <a:solidFill>
                  <a:schemeClr val="bg1"/>
                </a:solidFill>
                <a:latin typeface="+mj-lt"/>
              </a:rPr>
              <a:t>-20%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2530F6AF-3C24-4643-84D2-B7A185F0B7BC}"/>
              </a:ext>
            </a:extLst>
          </p:cNvPr>
          <p:cNvSpPr txBox="1"/>
          <p:nvPr/>
        </p:nvSpPr>
        <p:spPr>
          <a:xfrm>
            <a:off x="5166735" y="1423547"/>
            <a:ext cx="1873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>
                <a:solidFill>
                  <a:schemeClr val="bg1"/>
                </a:solidFill>
                <a:latin typeface="+mj-lt"/>
              </a:rPr>
              <a:t>10%</a:t>
            </a:r>
          </a:p>
        </p:txBody>
      </p:sp>
      <p:sp>
        <p:nvSpPr>
          <p:cNvPr id="22" name="Titre 8">
            <a:extLst>
              <a:ext uri="{FF2B5EF4-FFF2-40B4-BE49-F238E27FC236}">
                <a16:creationId xmlns:a16="http://schemas.microsoft.com/office/drawing/2014/main" id="{C3FEC1A4-AC85-3825-5EDD-636BF34C7DF6}"/>
              </a:ext>
            </a:extLst>
          </p:cNvPr>
          <p:cNvSpPr txBox="1">
            <a:spLocks/>
          </p:cNvSpPr>
          <p:nvPr/>
        </p:nvSpPr>
        <p:spPr>
          <a:xfrm>
            <a:off x="308203" y="4197384"/>
            <a:ext cx="11401425" cy="693976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ts val="2400"/>
              </a:lnSpc>
              <a:spcBef>
                <a:spcPct val="0"/>
              </a:spcBef>
              <a:buNone/>
              <a:defRPr sz="2400" b="1" i="0" kern="1200">
                <a:solidFill>
                  <a:schemeClr val="accent1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r-FR" sz="2000" b="0">
                <a:solidFill>
                  <a:schemeClr val="tx1"/>
                </a:solidFill>
                <a:latin typeface="Arial (en-têtes)"/>
              </a:rPr>
              <a:t>Les objectifs de </a:t>
            </a:r>
            <a:r>
              <a:rPr lang="fr-FR" sz="2000" b="0">
                <a:solidFill>
                  <a:schemeClr val="tx1"/>
                </a:solidFill>
                <a:latin typeface="+mj-lt"/>
              </a:rPr>
              <a:t>recyclage</a:t>
            </a:r>
            <a:r>
              <a:rPr lang="fr-FR" sz="2000">
                <a:solidFill>
                  <a:srgbClr val="F76551"/>
                </a:solidFill>
                <a:latin typeface="Arial (en-têtes)"/>
              </a:rPr>
              <a:t> </a:t>
            </a:r>
            <a:r>
              <a:rPr lang="fr-FR" sz="2000" b="0">
                <a:solidFill>
                  <a:schemeClr val="tx1"/>
                </a:solidFill>
                <a:latin typeface="Arial (en-têtes)"/>
              </a:rPr>
              <a:t>d’ici 2028</a:t>
            </a:r>
            <a:endParaRPr lang="fr-FR" sz="2800" b="0">
              <a:solidFill>
                <a:schemeClr val="tx1"/>
              </a:solidFill>
              <a:latin typeface="Arial (en-têtes)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124B8E8-DB04-00D3-BA64-7104146C409C}"/>
              </a:ext>
            </a:extLst>
          </p:cNvPr>
          <p:cNvSpPr txBox="1"/>
          <p:nvPr/>
        </p:nvSpPr>
        <p:spPr>
          <a:xfrm>
            <a:off x="2182366" y="4891908"/>
            <a:ext cx="3639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>
                <a:latin typeface="Cabin" pitchFamily="2" charset="0"/>
              </a:rPr>
              <a:t>Papiers / Cartons :</a:t>
            </a:r>
            <a:r>
              <a:rPr lang="fr-FR" b="1">
                <a:latin typeface="Cabin" pitchFamily="2" charset="0"/>
              </a:rPr>
              <a:t> 75%</a:t>
            </a:r>
          </a:p>
          <a:p>
            <a:pPr algn="r"/>
            <a:r>
              <a:rPr lang="fr-FR">
                <a:latin typeface="Cabin" pitchFamily="2" charset="0"/>
              </a:rPr>
              <a:t>Plastiques : </a:t>
            </a:r>
            <a:r>
              <a:rPr lang="fr-FR" b="1">
                <a:latin typeface="Cabin" pitchFamily="2" charset="0"/>
              </a:rPr>
              <a:t>50%</a:t>
            </a:r>
          </a:p>
          <a:p>
            <a:pPr algn="r"/>
            <a:r>
              <a:rPr lang="fr-FR">
                <a:latin typeface="Cabin" pitchFamily="2" charset="0"/>
              </a:rPr>
              <a:t>Aluminium : </a:t>
            </a:r>
            <a:r>
              <a:rPr lang="fr-FR" b="1">
                <a:latin typeface="Cabin" pitchFamily="2" charset="0"/>
              </a:rPr>
              <a:t>50%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B8E544D-D307-A8FE-9003-5013455E2E3D}"/>
              </a:ext>
            </a:extLst>
          </p:cNvPr>
          <p:cNvSpPr txBox="1"/>
          <p:nvPr/>
        </p:nvSpPr>
        <p:spPr>
          <a:xfrm>
            <a:off x="6370318" y="4891908"/>
            <a:ext cx="3639312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>
                <a:latin typeface="Cabin"/>
              </a:rPr>
              <a:t>Acier :</a:t>
            </a:r>
            <a:r>
              <a:rPr lang="fr-FR" b="1">
                <a:latin typeface="Cabin"/>
              </a:rPr>
              <a:t> 70%</a:t>
            </a:r>
          </a:p>
          <a:p>
            <a:r>
              <a:rPr lang="fr-FR">
                <a:latin typeface="Cabin"/>
              </a:rPr>
              <a:t>Bois : </a:t>
            </a:r>
            <a:r>
              <a:rPr lang="fr-FR" b="1">
                <a:latin typeface="Cabin"/>
              </a:rPr>
              <a:t>25%</a:t>
            </a:r>
          </a:p>
          <a:p>
            <a:r>
              <a:rPr lang="fr-FR">
                <a:latin typeface="Cabin"/>
              </a:rPr>
              <a:t>Verre : </a:t>
            </a:r>
            <a:r>
              <a:rPr lang="fr-FR" b="1">
                <a:latin typeface="Cabin"/>
              </a:rPr>
              <a:t>70%</a:t>
            </a:r>
          </a:p>
          <a:p>
            <a:endParaRPr lang="fr-FR" b="1">
              <a:latin typeface="Cabin"/>
            </a:endParaRPr>
          </a:p>
        </p:txBody>
      </p:sp>
    </p:spTree>
    <p:extLst>
      <p:ext uri="{BB962C8B-B14F-4D97-AF65-F5344CB8AC3E}">
        <p14:creationId xmlns:p14="http://schemas.microsoft.com/office/powerpoint/2010/main" val="337873017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90628-4BC6-EFE8-EEF7-89CAE5DD5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AE646532-0420-DA84-8EB5-2CB8A1001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03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1C707B-40FC-1CCE-D9F6-6FB8B5D3B6E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9D82300-E28F-D190-7A9E-9E4E1E0CF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85352977-30F2-80C5-968F-D561A7D25C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Qui est </a:t>
            </a:r>
            <a:r>
              <a:rPr lang="fr-FR" err="1"/>
              <a:t>Citeo</a:t>
            </a:r>
            <a:r>
              <a:rPr lang="fr-FR"/>
              <a:t> Pro ?</a:t>
            </a:r>
          </a:p>
        </p:txBody>
      </p:sp>
      <p:pic>
        <p:nvPicPr>
          <p:cNvPr id="12" name="Espace réservé pour une image  11" descr="Une image contenant tonneau, fût, cylindre, brasserie&#10;&#10;Le contenu généré par l’IA peut être incorrect.">
            <a:extLst>
              <a:ext uri="{FF2B5EF4-FFF2-40B4-BE49-F238E27FC236}">
                <a16:creationId xmlns:a16="http://schemas.microsoft.com/office/drawing/2014/main" id="{B54E787E-26A7-2F46-B273-4C7B4FE3CD8C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38" b="307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6263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00D425-EB53-0119-455D-EED121EE8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Qui est </a:t>
            </a:r>
            <a:r>
              <a:rPr lang="fr-FR" err="1"/>
              <a:t>Citeo</a:t>
            </a:r>
            <a:r>
              <a:rPr lang="fr-FR"/>
              <a:t> Pro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6D490F-69BE-5AFF-E75A-2F48985429F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3F94BF5-09A7-3A39-5D72-A40ED967F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12</a:t>
            </a:fld>
            <a:endParaRPr lang="fr-FR"/>
          </a:p>
        </p:txBody>
      </p:sp>
      <p:pic>
        <p:nvPicPr>
          <p:cNvPr id="6" name="Image 5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CC170140-F8A9-27EA-885D-3933B3E1F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76" y="1124316"/>
            <a:ext cx="8725633" cy="484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611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9769D0-5A2F-965E-7B5E-925810E6D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Collecte et tri des emballages détenus par les professionnels des CHR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AE4753-DA6F-8DED-9664-4B5A6C79E6F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725ADA1-1CA9-F6B6-E6D3-6A846C5D2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395ED56-AD4C-7208-2B34-CC57644AEA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77976" y="1846933"/>
            <a:ext cx="2988000" cy="619200"/>
          </a:xfrm>
        </p:spPr>
        <p:txBody>
          <a:bodyPr/>
          <a:lstStyle/>
          <a:p>
            <a:pPr algn="ctr"/>
            <a:r>
              <a:rPr lang="fr-FR">
                <a:solidFill>
                  <a:schemeClr val="accent3"/>
                </a:solidFill>
              </a:rPr>
              <a:t>Emballages</a:t>
            </a:r>
          </a:p>
          <a:p>
            <a:pPr algn="ctr"/>
            <a:r>
              <a:rPr lang="fr-FR">
                <a:solidFill>
                  <a:schemeClr val="accent3"/>
                </a:solidFill>
              </a:rPr>
              <a:t>de la restauration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21F68E4-13AD-D8CB-BF34-B74D8B33BE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77976" y="2466133"/>
            <a:ext cx="2988000" cy="208800"/>
          </a:xfrm>
        </p:spPr>
        <p:txBody>
          <a:bodyPr/>
          <a:lstStyle/>
          <a:p>
            <a:pPr algn="ctr"/>
            <a:r>
              <a:rPr lang="fr-FR"/>
              <a:t>Grands formats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4B259AD-E57A-FFA5-E236-29C138103B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72000" y="2762394"/>
            <a:ext cx="2988000" cy="3184805"/>
          </a:xfrm>
        </p:spPr>
        <p:txBody>
          <a:bodyPr/>
          <a:lstStyle/>
          <a:p>
            <a:pPr algn="ctr"/>
            <a:r>
              <a:rPr lang="fr-FR"/>
              <a:t>Il s’agit des emballages primaires alimentaires que l’on retrouve spécifiquement chez les professionnels de restauration.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2BE1B58-E8B5-9233-1147-7E56A48756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28989" y="1852952"/>
            <a:ext cx="2988000" cy="619200"/>
          </a:xfrm>
        </p:spPr>
        <p:txBody>
          <a:bodyPr/>
          <a:lstStyle/>
          <a:p>
            <a:pPr algn="ctr"/>
            <a:r>
              <a:rPr lang="fr-FR">
                <a:solidFill>
                  <a:schemeClr val="accent1"/>
                </a:solidFill>
              </a:rPr>
              <a:t>Emballages mixtes alimentaires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7C569DD8-5FDB-2D26-CBD2-9E1854F953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28989" y="2466133"/>
            <a:ext cx="2988000" cy="208800"/>
          </a:xfrm>
        </p:spPr>
        <p:txBody>
          <a:bodyPr/>
          <a:lstStyle/>
          <a:p>
            <a:pPr algn="ctr"/>
            <a:r>
              <a:rPr lang="fr-FR"/>
              <a:t>Petits formats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9DF529E-9A0F-B401-F676-A11F19DADF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629600" y="2756376"/>
            <a:ext cx="2988000" cy="3190824"/>
          </a:xfrm>
        </p:spPr>
        <p:txBody>
          <a:bodyPr/>
          <a:lstStyle/>
          <a:p>
            <a:pPr algn="ctr"/>
            <a:r>
              <a:rPr lang="fr-FR"/>
              <a:t>Il s’agit des emballages primaires alimentaires que l’on retrouve également chez les ménages.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C018B13A-903D-9E29-EF09-F73DCE18B2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288710" y="1846933"/>
            <a:ext cx="2988000" cy="619200"/>
          </a:xfrm>
        </p:spPr>
        <p:txBody>
          <a:bodyPr/>
          <a:lstStyle/>
          <a:p>
            <a:pPr algn="ctr"/>
            <a:r>
              <a:rPr lang="fr-FR">
                <a:solidFill>
                  <a:schemeClr val="accent2"/>
                </a:solidFill>
              </a:rPr>
              <a:t>Emballages industriels et commerciaux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C3C0B7AB-70CB-4852-9DBD-74F56E6DC11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295909" y="2469433"/>
            <a:ext cx="2988000" cy="208800"/>
          </a:xfrm>
        </p:spPr>
        <p:txBody>
          <a:bodyPr/>
          <a:lstStyle/>
          <a:p>
            <a:pPr algn="ctr"/>
            <a:r>
              <a:rPr lang="fr-FR"/>
              <a:t>Filière à venir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12D4248D-C9AD-3B72-83BB-E092D085596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87200" y="2674932"/>
            <a:ext cx="2988000" cy="3272267"/>
          </a:xfrm>
        </p:spPr>
        <p:txBody>
          <a:bodyPr/>
          <a:lstStyle/>
          <a:p>
            <a:pPr algn="ctr"/>
            <a:r>
              <a:rPr lang="fr-FR"/>
              <a:t>Il s’agit des emballages utilisés pour le regroupement ou le transport des produits alimentaires. </a:t>
            </a:r>
          </a:p>
        </p:txBody>
      </p:sp>
      <p:pic>
        <p:nvPicPr>
          <p:cNvPr id="18" name="Image 17" descr="Une image contenant plastique, bleu&#10;&#10;Le contenu généré par l’IA peut être incorrect.">
            <a:extLst>
              <a:ext uri="{FF2B5EF4-FFF2-40B4-BE49-F238E27FC236}">
                <a16:creationId xmlns:a16="http://schemas.microsoft.com/office/drawing/2014/main" id="{A263BBD4-BD0B-78A5-8D6C-01D1E1CF3E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5" t="5462" r="36554" b="10120"/>
          <a:stretch>
            <a:fillRect/>
          </a:stretch>
        </p:blipFill>
        <p:spPr>
          <a:xfrm>
            <a:off x="838386" y="3927433"/>
            <a:ext cx="716800" cy="1532074"/>
          </a:xfrm>
          <a:prstGeom prst="rect">
            <a:avLst/>
          </a:prstGeom>
        </p:spPr>
      </p:pic>
      <p:pic>
        <p:nvPicPr>
          <p:cNvPr id="20" name="Image 19" descr="Une image contenant couvercle, laitier, tasse, plastique&#10;&#10;Le contenu généré par l’IA peut être incorrect.">
            <a:extLst>
              <a:ext uri="{FF2B5EF4-FFF2-40B4-BE49-F238E27FC236}">
                <a16:creationId xmlns:a16="http://schemas.microsoft.com/office/drawing/2014/main" id="{40589FD1-23AE-FB93-C07A-04C74055D5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5" t="31427" r="30026" b="15338"/>
          <a:stretch>
            <a:fillRect/>
          </a:stretch>
        </p:blipFill>
        <p:spPr>
          <a:xfrm flipH="1">
            <a:off x="1566956" y="4918468"/>
            <a:ext cx="1280690" cy="886719"/>
          </a:xfrm>
          <a:prstGeom prst="rect">
            <a:avLst/>
          </a:prstGeom>
        </p:spPr>
      </p:pic>
      <p:pic>
        <p:nvPicPr>
          <p:cNvPr id="21" name="Picture 2" descr="Résultat d’images pour caisse polystirène">
            <a:extLst>
              <a:ext uri="{FF2B5EF4-FFF2-40B4-BE49-F238E27FC236}">
                <a16:creationId xmlns:a16="http://schemas.microsoft.com/office/drawing/2014/main" id="{E9FA89A3-A158-1BD5-5FC6-7DFD7E2F5F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35" t="5884" r="17928" b="11259"/>
          <a:stretch>
            <a:fillRect/>
          </a:stretch>
        </p:blipFill>
        <p:spPr bwMode="auto">
          <a:xfrm flipH="1">
            <a:off x="1862986" y="3927433"/>
            <a:ext cx="1018039" cy="929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 22" descr="Une image contenant bouteille, intérieur&#10;&#10;Le contenu généré par l’IA peut être incorrect.">
            <a:extLst>
              <a:ext uri="{FF2B5EF4-FFF2-40B4-BE49-F238E27FC236}">
                <a16:creationId xmlns:a16="http://schemas.microsoft.com/office/drawing/2014/main" id="{C548752F-13E7-E99F-1DDE-915F2B9B1D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0" t="10755" r="32489" b="6058"/>
          <a:stretch>
            <a:fillRect/>
          </a:stretch>
        </p:blipFill>
        <p:spPr>
          <a:xfrm>
            <a:off x="2970566" y="4261048"/>
            <a:ext cx="832940" cy="1336952"/>
          </a:xfrm>
          <a:prstGeom prst="rect">
            <a:avLst/>
          </a:prstGeom>
        </p:spPr>
      </p:pic>
      <p:pic>
        <p:nvPicPr>
          <p:cNvPr id="27" name="Image 26" descr="Une image contenant conteneur, Boîte de conserve, canette, cylindre&#10;&#10;Le contenu généré par l’IA peut être incorrect.">
            <a:extLst>
              <a:ext uri="{FF2B5EF4-FFF2-40B4-BE49-F238E27FC236}">
                <a16:creationId xmlns:a16="http://schemas.microsoft.com/office/drawing/2014/main" id="{6016E414-B788-E9AD-595D-3DF69342C8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3" t="15830" r="33972" b="19590"/>
          <a:stretch>
            <a:fillRect/>
          </a:stretch>
        </p:blipFill>
        <p:spPr>
          <a:xfrm>
            <a:off x="6809616" y="4836406"/>
            <a:ext cx="513020" cy="984052"/>
          </a:xfrm>
          <a:prstGeom prst="rect">
            <a:avLst/>
          </a:prstGeom>
        </p:spPr>
      </p:pic>
      <p:pic>
        <p:nvPicPr>
          <p:cNvPr id="1026" name="Picture 2" descr="Bouteille de lait 50 cl - LSDH">
            <a:extLst>
              <a:ext uri="{FF2B5EF4-FFF2-40B4-BE49-F238E27FC236}">
                <a16:creationId xmlns:a16="http://schemas.microsoft.com/office/drawing/2014/main" id="{8C3B32A5-103D-3EE0-4742-8C6C4BDAAC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9" t="18373" r="37639" b="13281"/>
          <a:stretch>
            <a:fillRect/>
          </a:stretch>
        </p:blipFill>
        <p:spPr bwMode="auto">
          <a:xfrm>
            <a:off x="6841249" y="3654588"/>
            <a:ext cx="408849" cy="111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Image 28" descr="Une image contenant bouteille, nourriture, Bouteille en plastique, bouteille d’eau&#10;&#10;Le contenu généré par l’IA peut être incorrect.">
            <a:extLst>
              <a:ext uri="{FF2B5EF4-FFF2-40B4-BE49-F238E27FC236}">
                <a16:creationId xmlns:a16="http://schemas.microsoft.com/office/drawing/2014/main" id="{719EB836-6D9F-4594-A0DD-32ABDA71A4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7" t="8298" r="39216" b="10619"/>
          <a:stretch>
            <a:fillRect/>
          </a:stretch>
        </p:blipFill>
        <p:spPr>
          <a:xfrm>
            <a:off x="5995670" y="3988554"/>
            <a:ext cx="573040" cy="1726150"/>
          </a:xfrm>
          <a:prstGeom prst="rect">
            <a:avLst/>
          </a:prstGeom>
        </p:spPr>
      </p:pic>
      <p:pic>
        <p:nvPicPr>
          <p:cNvPr id="31" name="Image 30" descr="Une image contenant Approvisionnement domestique, vaisselle, tasse&#10;&#10;Le contenu généré par l’IA peut être incorrect.">
            <a:extLst>
              <a:ext uri="{FF2B5EF4-FFF2-40B4-BE49-F238E27FC236}">
                <a16:creationId xmlns:a16="http://schemas.microsoft.com/office/drawing/2014/main" id="{BEFDC417-63F1-58C6-FCFB-BD31F3EE9E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107" y="4736832"/>
            <a:ext cx="818443" cy="1182650"/>
          </a:xfrm>
          <a:prstGeom prst="rect">
            <a:avLst/>
          </a:prstGeom>
        </p:spPr>
      </p:pic>
      <p:pic>
        <p:nvPicPr>
          <p:cNvPr id="33" name="Image 32" descr="Une image contenant cylindre, cercle, disque compact, intérieur&#10;&#10;Le contenu généré par l’IA peut être incorrect.">
            <a:extLst>
              <a:ext uri="{FF2B5EF4-FFF2-40B4-BE49-F238E27FC236}">
                <a16:creationId xmlns:a16="http://schemas.microsoft.com/office/drawing/2014/main" id="{80A5F722-5B5A-1DA2-71BD-21DF21558BE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148" y="3688636"/>
            <a:ext cx="738396" cy="1048196"/>
          </a:xfrm>
          <a:prstGeom prst="rect">
            <a:avLst/>
          </a:prstGeom>
        </p:spPr>
      </p:pic>
      <p:pic>
        <p:nvPicPr>
          <p:cNvPr id="37" name="Image 36" descr="Une image contenant cylindre, bandage, intérieur, serviette en papier&#10;&#10;Le contenu généré par l’IA peut être incorrect.">
            <a:extLst>
              <a:ext uri="{FF2B5EF4-FFF2-40B4-BE49-F238E27FC236}">
                <a16:creationId xmlns:a16="http://schemas.microsoft.com/office/drawing/2014/main" id="{822C6C71-8510-2462-EC7A-3EF9059936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284" y="4281619"/>
            <a:ext cx="967929" cy="1007388"/>
          </a:xfrm>
          <a:prstGeom prst="rect">
            <a:avLst/>
          </a:prstGeom>
        </p:spPr>
      </p:pic>
      <p:pic>
        <p:nvPicPr>
          <p:cNvPr id="39" name="Image 38" descr="Une image contenant matériau de construction, Bloc de bois, bois, bâtiment&#10;&#10;Le contenu généré par l’IA peut être incorrect.">
            <a:extLst>
              <a:ext uri="{FF2B5EF4-FFF2-40B4-BE49-F238E27FC236}">
                <a16:creationId xmlns:a16="http://schemas.microsoft.com/office/drawing/2014/main" id="{5BA3EBDE-33E6-EC9D-C7BF-1026D8F2B36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386" y="4277442"/>
            <a:ext cx="2163480" cy="1333613"/>
          </a:xfrm>
          <a:prstGeom prst="rect">
            <a:avLst/>
          </a:prstGeom>
        </p:spPr>
      </p:pic>
      <p:pic>
        <p:nvPicPr>
          <p:cNvPr id="41" name="Image 40" descr="Une image contenant conteneur, boîte, carton, Boîte d’expédition&#10;&#10;Le contenu généré par l’IA peut être incorrect.">
            <a:extLst>
              <a:ext uri="{FF2B5EF4-FFF2-40B4-BE49-F238E27FC236}">
                <a16:creationId xmlns:a16="http://schemas.microsoft.com/office/drawing/2014/main" id="{B06EE16D-6ECB-CA12-8279-7F8ED87D298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821" y="3423857"/>
            <a:ext cx="1408283" cy="1035694"/>
          </a:xfrm>
          <a:prstGeom prst="rect">
            <a:avLst/>
          </a:prstGeom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EECB6393-F34A-ACEE-D22C-07A08FCF2578}"/>
              </a:ext>
            </a:extLst>
          </p:cNvPr>
          <p:cNvSpPr txBox="1"/>
          <p:nvPr/>
        </p:nvSpPr>
        <p:spPr>
          <a:xfrm>
            <a:off x="1077868" y="1215888"/>
            <a:ext cx="9796677" cy="31896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400"/>
              <a:t>Le bac jaune des CHR contient majoritairement des emballages mixtes alimentaires mais ne nécessite pas de tri par REP. 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C9EDEA45-A0EC-C54C-AFFE-0C6715435186}"/>
              </a:ext>
            </a:extLst>
          </p:cNvPr>
          <p:cNvSpPr txBox="1"/>
          <p:nvPr/>
        </p:nvSpPr>
        <p:spPr>
          <a:xfrm>
            <a:off x="633368" y="1215888"/>
            <a:ext cx="444500" cy="31896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fr-FR" sz="1400"/>
          </a:p>
        </p:txBody>
      </p:sp>
      <p:pic>
        <p:nvPicPr>
          <p:cNvPr id="46" name="Picture 4">
            <a:extLst>
              <a:ext uri="{FF2B5EF4-FFF2-40B4-BE49-F238E27FC236}">
                <a16:creationId xmlns:a16="http://schemas.microsoft.com/office/drawing/2014/main" id="{530D8715-B911-DDD8-43C9-2EDA14C87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68" y="1153118"/>
            <a:ext cx="444500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D557BFFB-5ECA-A9FE-7FD1-21804EB519AE}"/>
              </a:ext>
            </a:extLst>
          </p:cNvPr>
          <p:cNvSpPr txBox="1">
            <a:spLocks/>
          </p:cNvSpPr>
          <p:nvPr/>
        </p:nvSpPr>
        <p:spPr bwMode="gray">
          <a:xfrm>
            <a:off x="872468" y="5947887"/>
            <a:ext cx="2988000" cy="2088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200" b="0" dirty="0">
                <a:solidFill>
                  <a:schemeClr val="accent3"/>
                </a:solidFill>
              </a:rPr>
              <a:t>Filière des emballages de la restauration</a:t>
            </a:r>
          </a:p>
        </p:txBody>
      </p:sp>
      <p:sp>
        <p:nvSpPr>
          <p:cNvPr id="17" name="Espace réservé du texte 6">
            <a:extLst>
              <a:ext uri="{FF2B5EF4-FFF2-40B4-BE49-F238E27FC236}">
                <a16:creationId xmlns:a16="http://schemas.microsoft.com/office/drawing/2014/main" id="{B12A03BF-324E-DF0E-D22D-BA3D4446C9BC}"/>
              </a:ext>
            </a:extLst>
          </p:cNvPr>
          <p:cNvSpPr txBox="1">
            <a:spLocks/>
          </p:cNvSpPr>
          <p:nvPr/>
        </p:nvSpPr>
        <p:spPr bwMode="gray">
          <a:xfrm>
            <a:off x="4612128" y="5936163"/>
            <a:ext cx="2988000" cy="2088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200" b="0">
                <a:solidFill>
                  <a:schemeClr val="accent1"/>
                </a:solidFill>
              </a:rPr>
              <a:t>Filière des emballages ménagers</a:t>
            </a:r>
            <a:endParaRPr lang="fr-FR">
              <a:solidFill>
                <a:schemeClr val="accent1"/>
              </a:solidFill>
            </a:endParaRPr>
          </a:p>
          <a:p>
            <a:pPr algn="ctr"/>
            <a:r>
              <a:rPr lang="fr-FR" sz="1200" b="0" dirty="0">
                <a:solidFill>
                  <a:schemeClr val="accent1"/>
                </a:solidFill>
              </a:rPr>
              <a:t> et papiers graphiques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19" name="Espace réservé du texte 6">
            <a:extLst>
              <a:ext uri="{FF2B5EF4-FFF2-40B4-BE49-F238E27FC236}">
                <a16:creationId xmlns:a16="http://schemas.microsoft.com/office/drawing/2014/main" id="{046A2E1F-6D4E-BA16-D0E8-55E91A9C848D}"/>
              </a:ext>
            </a:extLst>
          </p:cNvPr>
          <p:cNvSpPr txBox="1">
            <a:spLocks/>
          </p:cNvSpPr>
          <p:nvPr/>
        </p:nvSpPr>
        <p:spPr bwMode="gray">
          <a:xfrm>
            <a:off x="8293175" y="5619640"/>
            <a:ext cx="2988000" cy="2088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200" b="0" dirty="0">
                <a:solidFill>
                  <a:srgbClr val="3A76F6"/>
                </a:solidFill>
              </a:rPr>
              <a:t>Filière des emballages industriels et commerciaux (pas de soutien à la collecte dans le cadre de la REP restauration)</a:t>
            </a:r>
          </a:p>
        </p:txBody>
      </p:sp>
    </p:spTree>
    <p:extLst>
      <p:ext uri="{BB962C8B-B14F-4D97-AF65-F5344CB8AC3E}">
        <p14:creationId xmlns:p14="http://schemas.microsoft.com/office/powerpoint/2010/main" val="453065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4B92E-FBB5-6811-FC51-D83CD8890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E2589EAD-9ED5-ED64-D30D-3AE9698AA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04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E05C9A9-C304-22A5-1399-36E0418642A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271908F-A4BA-4DDB-4349-129369E2C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A3E3A6DC-9833-901D-EBEF-FCEE60AF27B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Les dispositifs existants</a:t>
            </a:r>
          </a:p>
        </p:txBody>
      </p:sp>
      <p:pic>
        <p:nvPicPr>
          <p:cNvPr id="8" name="Espace réservé pour une image  7" descr="Une image contenant eau, Matière transparente, liquide, fluide&#10;&#10;Le contenu généré par l’IA peut être incorrect.">
            <a:extLst>
              <a:ext uri="{FF2B5EF4-FFF2-40B4-BE49-F238E27FC236}">
                <a16:creationId xmlns:a16="http://schemas.microsoft.com/office/drawing/2014/main" id="{6BA41F03-762E-010E-B822-1AD6A8C2E3C1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02" b="259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3853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41E7A1-E3B5-6621-695C-014405E10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Dispositif pour les restaurateurs non collectés par le service public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CF1C98-6020-C9E7-BD81-B22715DD5D4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637995-52CF-5AE9-F9B1-F8E118526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F175E27-D350-8A90-D606-92EB8059BD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3368" y="1260000"/>
            <a:ext cx="10479832" cy="504000"/>
          </a:xfrm>
        </p:spPr>
        <p:txBody>
          <a:bodyPr/>
          <a:lstStyle/>
          <a:p>
            <a:r>
              <a:rPr lang="fr-FR"/>
              <a:t>Accompagnement pour les emballages à usage unique</a:t>
            </a:r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D511D960-FCB7-0C7F-41C0-CC47D3813CB7}"/>
              </a:ext>
            </a:extLst>
          </p:cNvPr>
          <p:cNvSpPr/>
          <p:nvPr/>
        </p:nvSpPr>
        <p:spPr>
          <a:xfrm>
            <a:off x="633369" y="1623856"/>
            <a:ext cx="4891131" cy="747971"/>
          </a:xfrm>
          <a:prstGeom prst="roundRect">
            <a:avLst>
              <a:gd name="adj" fmla="val 6523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sz="1600">
              <a:solidFill>
                <a:srgbClr val="F66551"/>
              </a:solidFill>
              <a:cs typeface="+mn-cs"/>
            </a:endParaRPr>
          </a:p>
        </p:txBody>
      </p:sp>
      <p:sp>
        <p:nvSpPr>
          <p:cNvPr id="11" name="Titre 3">
            <a:extLst>
              <a:ext uri="{FF2B5EF4-FFF2-40B4-BE49-F238E27FC236}">
                <a16:creationId xmlns:a16="http://schemas.microsoft.com/office/drawing/2014/main" id="{A47B7B5E-DD83-8C21-D676-2A00FF5CB54A}"/>
              </a:ext>
            </a:extLst>
          </p:cNvPr>
          <p:cNvSpPr txBox="1">
            <a:spLocks/>
          </p:cNvSpPr>
          <p:nvPr/>
        </p:nvSpPr>
        <p:spPr>
          <a:xfrm>
            <a:off x="1086782" y="1782872"/>
            <a:ext cx="4437718" cy="4431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800"/>
              </a:spcBef>
              <a:buNone/>
              <a:defRPr sz="2800" b="0" kern="1200" cap="none" spc="150" baseline="0">
                <a:solidFill>
                  <a:schemeClr val="tx1"/>
                </a:solidFill>
                <a:latin typeface="Gill Sans Nova Light" panose="020B0402020204020203" pitchFamily="34" charset="0"/>
                <a:ea typeface="+mj-ea"/>
                <a:cs typeface="+mj-cs"/>
              </a:defRPr>
            </a:lvl1pPr>
          </a:lstStyle>
          <a:p>
            <a:r>
              <a:rPr lang="fr-FR" sz="1600">
                <a:solidFill>
                  <a:schemeClr val="bg1"/>
                </a:solidFill>
                <a:latin typeface="+mn-lt"/>
              </a:rPr>
              <a:t>Un changement de modèle en raison de la fusion avec la REP emballages pro</a:t>
            </a:r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793352F2-A51C-7BE5-DE26-25526015E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1300" y="1691519"/>
            <a:ext cx="197550" cy="592651"/>
          </a:xfrm>
          <a:prstGeom prst="rect">
            <a:avLst/>
          </a:prstGeom>
        </p:spPr>
      </p:pic>
      <p:sp>
        <p:nvSpPr>
          <p:cNvPr id="27" name="Espace réservé du numéro de diapositive 3">
            <a:extLst>
              <a:ext uri="{FF2B5EF4-FFF2-40B4-BE49-F238E27FC236}">
                <a16:creationId xmlns:a16="http://schemas.microsoft.com/office/drawing/2014/main" id="{F953EF13-DBC8-B3E5-D4DA-DF19F9391B97}"/>
              </a:ext>
            </a:extLst>
          </p:cNvPr>
          <p:cNvSpPr txBox="1">
            <a:spLocks/>
          </p:cNvSpPr>
          <p:nvPr/>
        </p:nvSpPr>
        <p:spPr bwMode="gray">
          <a:xfrm>
            <a:off x="11282399" y="6356419"/>
            <a:ext cx="322634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51F8709-A329-4C43-B243-DA891C5827C9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28" name="Rectangle: Rounded Corners 39">
            <a:extLst>
              <a:ext uri="{FF2B5EF4-FFF2-40B4-BE49-F238E27FC236}">
                <a16:creationId xmlns:a16="http://schemas.microsoft.com/office/drawing/2014/main" id="{DE98FF09-8BCF-FCF9-135D-912D0F38B8BE}"/>
              </a:ext>
            </a:extLst>
          </p:cNvPr>
          <p:cNvSpPr/>
          <p:nvPr/>
        </p:nvSpPr>
        <p:spPr>
          <a:xfrm>
            <a:off x="8314839" y="2765795"/>
            <a:ext cx="3004050" cy="2912629"/>
          </a:xfrm>
          <a:prstGeom prst="roundRect">
            <a:avLst>
              <a:gd name="adj" fmla="val 3831"/>
            </a:avLst>
          </a:prstGeom>
          <a:solidFill>
            <a:schemeClr val="bg1">
              <a:lumMod val="9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: Rounded Corners 38">
            <a:extLst>
              <a:ext uri="{FF2B5EF4-FFF2-40B4-BE49-F238E27FC236}">
                <a16:creationId xmlns:a16="http://schemas.microsoft.com/office/drawing/2014/main" id="{86F93758-B70E-D63F-A201-2CA68F21CD89}"/>
              </a:ext>
            </a:extLst>
          </p:cNvPr>
          <p:cNvSpPr/>
          <p:nvPr/>
        </p:nvSpPr>
        <p:spPr>
          <a:xfrm>
            <a:off x="633367" y="2765795"/>
            <a:ext cx="3075197" cy="2912629"/>
          </a:xfrm>
          <a:prstGeom prst="roundRect">
            <a:avLst>
              <a:gd name="adj" fmla="val 3831"/>
            </a:avLst>
          </a:prstGeom>
          <a:solidFill>
            <a:schemeClr val="bg1">
              <a:lumMod val="9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05AC5B75-8355-F22F-FBC1-D8933BFCD032}"/>
              </a:ext>
            </a:extLst>
          </p:cNvPr>
          <p:cNvSpPr/>
          <p:nvPr/>
        </p:nvSpPr>
        <p:spPr>
          <a:xfrm>
            <a:off x="4057863" y="2650609"/>
            <a:ext cx="3903045" cy="2208470"/>
          </a:xfrm>
          <a:prstGeom prst="roundRect">
            <a:avLst>
              <a:gd name="adj" fmla="val 6523"/>
            </a:avLst>
          </a:prstGeom>
          <a:solidFill>
            <a:srgbClr val="F66551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sz="1600">
              <a:solidFill>
                <a:srgbClr val="F66551"/>
              </a:solidFill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EF4C4CF-09F1-ED84-B4F8-7C4BE1ED8525}"/>
              </a:ext>
            </a:extLst>
          </p:cNvPr>
          <p:cNvSpPr/>
          <p:nvPr/>
        </p:nvSpPr>
        <p:spPr>
          <a:xfrm>
            <a:off x="4053087" y="3945570"/>
            <a:ext cx="3907822" cy="527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sz="1400">
              <a:solidFill>
                <a:srgbClr val="F76551"/>
              </a:solidFill>
              <a:latin typeface="Gill Sans Nova SemiBold"/>
              <a:cs typeface="Gill Sans Nova SemiBold"/>
            </a:endParaRPr>
          </a:p>
          <a:p>
            <a:pPr algn="ctr"/>
            <a:r>
              <a:rPr lang="fr-FR" sz="1400">
                <a:solidFill>
                  <a:srgbClr val="F76551"/>
                </a:solidFill>
                <a:latin typeface="Gill Sans Nova SemiBold"/>
                <a:cs typeface="Gill Sans Nova SemiBold"/>
              </a:rPr>
              <a:t>Tous les restaurants d’un territoire</a:t>
            </a:r>
            <a:endParaRPr lang="fr-FR">
              <a:latin typeface="Gill Sans Nova SemiBold"/>
              <a:cs typeface="Gill Sans Nova SemiBold"/>
            </a:endParaRPr>
          </a:p>
          <a:p>
            <a:pPr algn="ctr"/>
            <a:r>
              <a:rPr lang="fr-FR" sz="1400">
                <a:solidFill>
                  <a:schemeClr val="tx1"/>
                </a:solidFill>
                <a:cs typeface="+mn-cs"/>
              </a:rPr>
              <a:t>Restauration à table, restauration rapide, restauration collective, restauration du travail, etc.</a:t>
            </a:r>
            <a:endParaRPr lang="fr-FR" sz="140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ABC3AB1-E38A-539A-45F8-A5C9C9B69729}"/>
              </a:ext>
            </a:extLst>
          </p:cNvPr>
          <p:cNvSpPr/>
          <p:nvPr/>
        </p:nvSpPr>
        <p:spPr>
          <a:xfrm>
            <a:off x="933884" y="2989024"/>
            <a:ext cx="2358308" cy="4326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fr-FR" sz="1400" b="1">
                <a:solidFill>
                  <a:schemeClr val="tx1"/>
                </a:solidFill>
                <a:latin typeface="Gill Sans Nova SemiBold" panose="020B0702020204020203" pitchFamily="34" charset="0"/>
              </a:rPr>
              <a:t> Collecte par</a:t>
            </a:r>
            <a:br>
              <a:rPr lang="fr-FR" sz="1400" b="1">
                <a:solidFill>
                  <a:schemeClr val="tx1"/>
                </a:solidFill>
                <a:latin typeface="Gill Sans Nova SemiBold" panose="020B0702020204020203" pitchFamily="34" charset="0"/>
              </a:rPr>
            </a:br>
            <a:r>
              <a:rPr lang="fr-FR" sz="1400" b="1" u="sng">
                <a:solidFill>
                  <a:srgbClr val="F66551"/>
                </a:solidFill>
                <a:latin typeface="Gill Sans Nova SemiBold" panose="020B0702020204020203" pitchFamily="34" charset="0"/>
              </a:rPr>
              <a:t>le service public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1EA9A25-F9F8-6160-63A2-F8233A334620}"/>
              </a:ext>
            </a:extLst>
          </p:cNvPr>
          <p:cNvSpPr/>
          <p:nvPr/>
        </p:nvSpPr>
        <p:spPr>
          <a:xfrm>
            <a:off x="656870" y="4605775"/>
            <a:ext cx="3091336" cy="5031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>
                <a:solidFill>
                  <a:schemeClr val="tx1"/>
                </a:solidFill>
              </a:rPr>
              <a:t>soutient les tonnes collectées </a:t>
            </a:r>
          </a:p>
          <a:p>
            <a:pPr algn="ctr"/>
            <a:r>
              <a:rPr lang="fr-FR" sz="1600">
                <a:solidFill>
                  <a:schemeClr val="tx1"/>
                </a:solidFill>
              </a:rPr>
              <a:t>via le contrat CAP</a:t>
            </a:r>
            <a:endParaRPr lang="fr-FR" sz="1600">
              <a:solidFill>
                <a:schemeClr val="tx1"/>
              </a:solidFill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6CA0DA0-EA5D-6E8E-D186-5A7036187748}"/>
              </a:ext>
            </a:extLst>
          </p:cNvPr>
          <p:cNvSpPr/>
          <p:nvPr/>
        </p:nvSpPr>
        <p:spPr>
          <a:xfrm>
            <a:off x="8761165" y="2989024"/>
            <a:ext cx="2198684" cy="682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fr-FR" sz="1400" b="1">
                <a:solidFill>
                  <a:schemeClr val="tx1"/>
                </a:solidFill>
                <a:latin typeface="Gill Sans Nova SemiBold" panose="020B0702020204020203" pitchFamily="34" charset="0"/>
              </a:rPr>
              <a:t>Collecte par</a:t>
            </a:r>
            <a:br>
              <a:rPr lang="fr-FR" sz="1400" b="1">
                <a:solidFill>
                  <a:schemeClr val="tx1"/>
                </a:solidFill>
                <a:latin typeface="Gill Sans Nova SemiBold" panose="020B0702020204020203" pitchFamily="34" charset="0"/>
              </a:rPr>
            </a:br>
            <a:r>
              <a:rPr lang="fr-FR" sz="1400" b="1" u="sng">
                <a:solidFill>
                  <a:srgbClr val="F66551"/>
                </a:solidFill>
                <a:latin typeface="Gill Sans Nova SemiBold" panose="020B0702020204020203" pitchFamily="34" charset="0"/>
              </a:rPr>
              <a:t>un prestataire privé</a:t>
            </a:r>
            <a:r>
              <a:rPr lang="fr-FR" sz="1400" b="1" u="sng">
                <a:solidFill>
                  <a:schemeClr val="tx1"/>
                </a:solidFill>
                <a:latin typeface="Gill Sans Nova SemiBold" panose="020B0702020204020203" pitchFamily="34" charset="0"/>
              </a:rPr>
              <a:t> </a:t>
            </a:r>
          </a:p>
          <a:p>
            <a:pPr algn="ctr">
              <a:lnSpc>
                <a:spcPct val="90000"/>
              </a:lnSpc>
            </a:pPr>
            <a:r>
              <a:rPr lang="fr-FR" sz="1400" b="1">
                <a:solidFill>
                  <a:schemeClr val="tx1"/>
                </a:solidFill>
                <a:latin typeface="Gill Sans Nova SemiBold" panose="020B0702020204020203" pitchFamily="34" charset="0"/>
              </a:rPr>
              <a:t>qui facture ce service</a:t>
            </a:r>
            <a:endParaRPr lang="fr-FR" sz="1400" b="1">
              <a:solidFill>
                <a:schemeClr val="tx1"/>
              </a:solidFill>
              <a:latin typeface="Gill Sans Nova SemiBold" panose="020B0702020204020203" pitchFamily="34" charset="0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3690EA0-A358-B937-0D97-20610BD0179F}"/>
              </a:ext>
            </a:extLst>
          </p:cNvPr>
          <p:cNvSpPr/>
          <p:nvPr/>
        </p:nvSpPr>
        <p:spPr>
          <a:xfrm>
            <a:off x="8445132" y="4605775"/>
            <a:ext cx="2830750" cy="5489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>
                <a:solidFill>
                  <a:schemeClr val="tx1"/>
                </a:solidFill>
              </a:rPr>
              <a:t>soutient la traçabilité</a:t>
            </a:r>
          </a:p>
          <a:p>
            <a:pPr algn="ctr"/>
            <a:r>
              <a:rPr lang="fr-FR" sz="1600">
                <a:solidFill>
                  <a:schemeClr val="tx1"/>
                </a:solidFill>
              </a:rPr>
              <a:t>des tonnes collectées</a:t>
            </a:r>
            <a:endParaRPr lang="fr-FR">
              <a:solidFill>
                <a:schemeClr val="tx1"/>
              </a:solidFill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F02B209-4818-323B-FD0A-FCF03E036326}"/>
              </a:ext>
            </a:extLst>
          </p:cNvPr>
          <p:cNvSpPr/>
          <p:nvPr/>
        </p:nvSpPr>
        <p:spPr>
          <a:xfrm>
            <a:off x="778140" y="5177313"/>
            <a:ext cx="2848798" cy="2058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>
                <a:solidFill>
                  <a:srgbClr val="F76551"/>
                </a:solidFill>
                <a:latin typeface="GillSansNovaInlineW07-Rg"/>
              </a:rPr>
              <a:t>Rien ne change !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1E7DBB2-BD5E-873B-07B0-5EE50FF20764}"/>
              </a:ext>
            </a:extLst>
          </p:cNvPr>
          <p:cNvSpPr/>
          <p:nvPr/>
        </p:nvSpPr>
        <p:spPr>
          <a:xfrm>
            <a:off x="8358482" y="5243218"/>
            <a:ext cx="3004050" cy="2840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>
                <a:solidFill>
                  <a:srgbClr val="F76551"/>
                </a:solidFill>
                <a:latin typeface="GillSansNovaInlineW07-Rg"/>
              </a:rPr>
              <a:t>NOUVEAU &amp; EXCLUSIF</a:t>
            </a:r>
            <a:endParaRPr lang="fr-FR">
              <a:solidFill>
                <a:srgbClr val="F76551"/>
              </a:solidFill>
              <a:latin typeface="GillSansNovaInlineW07-Rg"/>
              <a:cs typeface="+mn-cs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A12502C-ED15-9C73-5B96-7E326F14E625}"/>
              </a:ext>
            </a:extLst>
          </p:cNvPr>
          <p:cNvSpPr txBox="1"/>
          <p:nvPr/>
        </p:nvSpPr>
        <p:spPr>
          <a:xfrm>
            <a:off x="4873752" y="2870086"/>
            <a:ext cx="2598915" cy="107721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600">
                <a:solidFill>
                  <a:srgbClr val="F66551"/>
                </a:solidFill>
                <a:latin typeface="Gill Sans Nova SemiBold"/>
                <a:cs typeface="Gill Sans Nova SemiBold"/>
              </a:rPr>
              <a:t>PLUSIEURS REP, UN UNIQUE BAC JAUNE pour les emballages en mélange</a:t>
            </a:r>
            <a:endParaRPr lang="fr-FR" sz="1600">
              <a:solidFill>
                <a:srgbClr val="F66551"/>
              </a:solidFill>
              <a:latin typeface="Gill Sans Nova SemiBold" panose="020B0702020204020203" pitchFamily="34" charset="0"/>
              <a:cs typeface="Gill Sans Nova SemiBold"/>
            </a:endParaRPr>
          </a:p>
        </p:txBody>
      </p:sp>
      <p:pic>
        <p:nvPicPr>
          <p:cNvPr id="41" name="Graphique 79">
            <a:extLst>
              <a:ext uri="{FF2B5EF4-FFF2-40B4-BE49-F238E27FC236}">
                <a16:creationId xmlns:a16="http://schemas.microsoft.com/office/drawing/2014/main" id="{541C22B5-FE5C-F1E8-7B7E-5C861D351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38797" y="1350392"/>
            <a:ext cx="806086" cy="806086"/>
          </a:xfrm>
          <a:prstGeom prst="rect">
            <a:avLst/>
          </a:prstGeom>
        </p:spPr>
      </p:pic>
      <p:sp>
        <p:nvSpPr>
          <p:cNvPr id="42" name="Rectangle: Top Corners Rounded 15">
            <a:extLst>
              <a:ext uri="{FF2B5EF4-FFF2-40B4-BE49-F238E27FC236}">
                <a16:creationId xmlns:a16="http://schemas.microsoft.com/office/drawing/2014/main" id="{11641C8F-7A8F-6640-D32A-6699A5267015}"/>
              </a:ext>
            </a:extLst>
          </p:cNvPr>
          <p:cNvSpPr/>
          <p:nvPr/>
        </p:nvSpPr>
        <p:spPr>
          <a:xfrm>
            <a:off x="8502867" y="2007056"/>
            <a:ext cx="2677946" cy="56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400">
                <a:solidFill>
                  <a:srgbClr val="F76551"/>
                </a:solidFill>
                <a:latin typeface="Gill Sans Nova SemiBold" panose="020B0702020204020203" pitchFamily="34" charset="0"/>
                <a:cs typeface="+mn-cs"/>
              </a:rPr>
              <a:t>VALABLE POUR LA RESTAURATION COLLECTIVE</a:t>
            </a:r>
          </a:p>
        </p:txBody>
      </p:sp>
      <p:sp>
        <p:nvSpPr>
          <p:cNvPr id="46" name="Rectangle 16">
            <a:extLst>
              <a:ext uri="{FF2B5EF4-FFF2-40B4-BE49-F238E27FC236}">
                <a16:creationId xmlns:a16="http://schemas.microsoft.com/office/drawing/2014/main" id="{F25A5350-1976-927C-55EF-389103344F5E}"/>
              </a:ext>
            </a:extLst>
          </p:cNvPr>
          <p:cNvSpPr/>
          <p:nvPr/>
        </p:nvSpPr>
        <p:spPr>
          <a:xfrm>
            <a:off x="4067273" y="5088423"/>
            <a:ext cx="3903045" cy="861202"/>
          </a:xfrm>
          <a:prstGeom prst="roundRect">
            <a:avLst>
              <a:gd name="adj" fmla="val 6523"/>
            </a:avLst>
          </a:prstGeom>
          <a:solidFill>
            <a:schemeClr val="bg1"/>
          </a:solidFill>
          <a:ln>
            <a:solidFill>
              <a:srgbClr val="F6655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sz="1600">
              <a:solidFill>
                <a:srgbClr val="F66551"/>
              </a:solidFill>
              <a:cs typeface="+mn-cs"/>
            </a:endParaRPr>
          </a:p>
        </p:txBody>
      </p:sp>
      <p:sp>
        <p:nvSpPr>
          <p:cNvPr id="43" name="Isosceles Triangle 29">
            <a:extLst>
              <a:ext uri="{FF2B5EF4-FFF2-40B4-BE49-F238E27FC236}">
                <a16:creationId xmlns:a16="http://schemas.microsoft.com/office/drawing/2014/main" id="{F3F1F315-A48D-01E1-F3A9-EB15196DAC0D}"/>
              </a:ext>
            </a:extLst>
          </p:cNvPr>
          <p:cNvSpPr/>
          <p:nvPr/>
        </p:nvSpPr>
        <p:spPr>
          <a:xfrm rot="16200000">
            <a:off x="3774660" y="3783462"/>
            <a:ext cx="174116" cy="150100"/>
          </a:xfrm>
          <a:prstGeom prst="triangle">
            <a:avLst/>
          </a:prstGeom>
          <a:solidFill>
            <a:srgbClr val="F665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Isosceles Triangle 30">
            <a:extLst>
              <a:ext uri="{FF2B5EF4-FFF2-40B4-BE49-F238E27FC236}">
                <a16:creationId xmlns:a16="http://schemas.microsoft.com/office/drawing/2014/main" id="{EBE0CD70-C0C3-9D8F-27C2-1930D18104E5}"/>
              </a:ext>
            </a:extLst>
          </p:cNvPr>
          <p:cNvSpPr/>
          <p:nvPr/>
        </p:nvSpPr>
        <p:spPr>
          <a:xfrm rot="5400000" flipH="1">
            <a:off x="8045176" y="3783462"/>
            <a:ext cx="174116" cy="150100"/>
          </a:xfrm>
          <a:prstGeom prst="triangle">
            <a:avLst/>
          </a:prstGeom>
          <a:solidFill>
            <a:srgbClr val="F665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5" name="Graphique 13">
            <a:extLst>
              <a:ext uri="{FF2B5EF4-FFF2-40B4-BE49-F238E27FC236}">
                <a16:creationId xmlns:a16="http://schemas.microsoft.com/office/drawing/2014/main" id="{A1913B4E-3778-4315-843D-C2A0BC1E17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46859" y="2918763"/>
            <a:ext cx="732803" cy="732803"/>
          </a:xfrm>
          <a:prstGeom prst="rect">
            <a:avLst/>
          </a:prstGeom>
        </p:spPr>
      </p:pic>
      <p:sp>
        <p:nvSpPr>
          <p:cNvPr id="47" name="TextBox 34">
            <a:extLst>
              <a:ext uri="{FF2B5EF4-FFF2-40B4-BE49-F238E27FC236}">
                <a16:creationId xmlns:a16="http://schemas.microsoft.com/office/drawing/2014/main" id="{FA3599DD-CFC6-8C65-E3B6-C48E292F4279}"/>
              </a:ext>
            </a:extLst>
          </p:cNvPr>
          <p:cNvSpPr txBox="1"/>
          <p:nvPr/>
        </p:nvSpPr>
        <p:spPr>
          <a:xfrm>
            <a:off x="5036200" y="5181275"/>
            <a:ext cx="2809352" cy="67505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</a:pPr>
            <a:r>
              <a:rPr lang="fr-FR" sz="1400">
                <a:solidFill>
                  <a:srgbClr val="F66551"/>
                </a:solidFill>
                <a:latin typeface="Gill Sans Nova SemiBold"/>
                <a:cs typeface="Gill Sans Nova SemiBold"/>
              </a:rPr>
              <a:t>PAS DE MÉLANGE :</a:t>
            </a:r>
          </a:p>
          <a:p>
            <a:pPr>
              <a:lnSpc>
                <a:spcPct val="90000"/>
              </a:lnSpc>
            </a:pPr>
            <a:r>
              <a:rPr lang="fr-FR" sz="1400">
                <a:solidFill>
                  <a:srgbClr val="F66551"/>
                </a:solidFill>
              </a:rPr>
              <a:t>le restaurateur choisit entre les 2</a:t>
            </a:r>
            <a:br>
              <a:rPr lang="fr-FR" sz="1400"/>
            </a:br>
            <a:r>
              <a:rPr lang="fr-FR" sz="1400">
                <a:solidFill>
                  <a:srgbClr val="F66551"/>
                </a:solidFill>
              </a:rPr>
              <a:t>options pour ses emballages</a:t>
            </a:r>
            <a:endParaRPr lang="fr-FR" sz="1400">
              <a:solidFill>
                <a:srgbClr val="F66551"/>
              </a:solidFill>
              <a:cs typeface="+mn-cs"/>
            </a:endParaRPr>
          </a:p>
        </p:txBody>
      </p:sp>
      <p:pic>
        <p:nvPicPr>
          <p:cNvPr id="50" name="Graphique 49">
            <a:extLst>
              <a:ext uri="{FF2B5EF4-FFF2-40B4-BE49-F238E27FC236}">
                <a16:creationId xmlns:a16="http://schemas.microsoft.com/office/drawing/2014/main" id="{A797CF95-B2D2-A2F3-2656-6313710EF1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00750" y="5189703"/>
            <a:ext cx="225020" cy="675058"/>
          </a:xfrm>
          <a:prstGeom prst="rect">
            <a:avLst/>
          </a:prstGeom>
        </p:spPr>
      </p:pic>
      <p:pic>
        <p:nvPicPr>
          <p:cNvPr id="52" name="Graphique 51">
            <a:extLst>
              <a:ext uri="{FF2B5EF4-FFF2-40B4-BE49-F238E27FC236}">
                <a16:creationId xmlns:a16="http://schemas.microsoft.com/office/drawing/2014/main" id="{687AFF81-07B8-16D2-6E36-DAC2835118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r="33846"/>
          <a:stretch>
            <a:fillRect/>
          </a:stretch>
        </p:blipFill>
        <p:spPr>
          <a:xfrm>
            <a:off x="8637710" y="3873973"/>
            <a:ext cx="2358308" cy="577830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1BE0013C-FFB8-94AD-A782-8DBE70BCCB2A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5982" y="3920511"/>
            <a:ext cx="1756061" cy="48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13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5A60A7-FBF4-35BD-AFF5-212621EF6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Dispositif de réemploi pour les restaurateurs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9109AA-AD67-09CA-D9D2-708C8BF515D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FABD212-BCDC-F664-0BAD-F639C5782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0B2476-9E46-D146-43A3-16A1BCF71761}"/>
              </a:ext>
            </a:extLst>
          </p:cNvPr>
          <p:cNvSpPr/>
          <p:nvPr/>
        </p:nvSpPr>
        <p:spPr>
          <a:xfrm>
            <a:off x="7316749" y="3978501"/>
            <a:ext cx="4252480" cy="5031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err="1">
                <a:solidFill>
                  <a:schemeClr val="tx1"/>
                </a:solidFill>
              </a:rPr>
              <a:t>Citeo</a:t>
            </a:r>
            <a:r>
              <a:rPr lang="fr-FR" sz="1600" dirty="0">
                <a:solidFill>
                  <a:schemeClr val="tx1"/>
                </a:solidFill>
              </a:rPr>
              <a:t> Pro consacre 5% des contributions perçues au développement du réemploi et accompagne ses clients via son Appel </a:t>
            </a:r>
            <a:r>
              <a:rPr lang="en-US" sz="1600" dirty="0">
                <a:solidFill>
                  <a:srgbClr val="1F2937"/>
                </a:solidFill>
                <a:highlight>
                  <a:srgbClr val="FFFFFF"/>
                </a:highlight>
                <a:ea typeface="+mn-lt"/>
                <a:cs typeface="+mn-lt"/>
              </a:rPr>
              <a:t>À </a:t>
            </a:r>
            <a:r>
              <a:rPr lang="en-US" sz="1600" err="1">
                <a:solidFill>
                  <a:srgbClr val="1F2937"/>
                </a:solidFill>
                <a:highlight>
                  <a:srgbClr val="FFFFFF"/>
                </a:highlight>
                <a:ea typeface="+mn-lt"/>
                <a:cs typeface="+mn-lt"/>
              </a:rPr>
              <a:t>Projet</a:t>
            </a:r>
            <a:r>
              <a:rPr lang="en-US" sz="1600" dirty="0">
                <a:solidFill>
                  <a:srgbClr val="1F2937"/>
                </a:solidFill>
                <a:highlight>
                  <a:srgbClr val="FFFFFF"/>
                </a:highlight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1F2937"/>
                </a:solidFill>
                <a:highlight>
                  <a:srgbClr val="FFFFFF"/>
                </a:highlight>
                <a:ea typeface="+mn-lt"/>
                <a:cs typeface="+mn-lt"/>
              </a:rPr>
              <a:t>EncoRE</a:t>
            </a:r>
            <a:r>
              <a:rPr lang="en-US" sz="1600" dirty="0">
                <a:solidFill>
                  <a:srgbClr val="1F2937"/>
                </a:solidFill>
                <a:highlight>
                  <a:srgbClr val="FFFFFF"/>
                </a:highlight>
                <a:ea typeface="+mn-lt"/>
                <a:cs typeface="+mn-lt"/>
              </a:rPr>
              <a:t> plus de </a:t>
            </a:r>
            <a:r>
              <a:rPr lang="en-US" sz="1600" err="1">
                <a:solidFill>
                  <a:srgbClr val="1F2937"/>
                </a:solidFill>
                <a:highlight>
                  <a:srgbClr val="FFFFFF"/>
                </a:highlight>
                <a:ea typeface="+mn-lt"/>
                <a:cs typeface="+mn-lt"/>
              </a:rPr>
              <a:t>réemploi</a:t>
            </a:r>
            <a:r>
              <a:rPr lang="en-US" sz="1600" dirty="0">
                <a:solidFill>
                  <a:srgbClr val="1F2937"/>
                </a:solidFill>
                <a:highlight>
                  <a:srgbClr val="FFFFFF"/>
                </a:highlight>
                <a:ea typeface="+mn-lt"/>
                <a:cs typeface="+mn-lt"/>
              </a:rPr>
              <a:t>.</a:t>
            </a:r>
          </a:p>
          <a:p>
            <a:pPr algn="ctr"/>
            <a:endParaRPr lang="en-US" sz="1600" dirty="0">
              <a:solidFill>
                <a:srgbClr val="1F2937"/>
              </a:solidFill>
              <a:highlight>
                <a:srgbClr val="FFFFFF"/>
              </a:highlight>
            </a:endParaRPr>
          </a:p>
          <a:p>
            <a:pPr algn="ctr"/>
            <a:r>
              <a:rPr lang="fr-FR" sz="1200" dirty="0">
                <a:solidFill>
                  <a:schemeClr val="tx1"/>
                </a:solidFill>
                <a:highlight>
                  <a:srgbClr val="FFFFFF"/>
                </a:highlight>
                <a:ea typeface="+mn-lt"/>
                <a:cs typeface="+mn-lt"/>
              </a:rPr>
              <a:t>Cet Appel À Projets 2025 est désormais clôturé en raison de l’épuisement de l’enveloppe budgétaire dédiée. Nous remercions l’ensemble des porteurs de projets pour leur mobilisation et leur intérêt.</a:t>
            </a:r>
            <a:br>
              <a:rPr lang="fr-FR" sz="1200" dirty="0">
                <a:highlight>
                  <a:srgbClr val="FFFFFF"/>
                </a:highlight>
                <a:ea typeface="+mn-lt"/>
                <a:cs typeface="+mn-lt"/>
              </a:rPr>
            </a:br>
            <a:endParaRPr lang="fr-FR" sz="1200" dirty="0">
              <a:solidFill>
                <a:schemeClr val="tx1"/>
              </a:solidFill>
              <a:highlight>
                <a:srgbClr val="FFFFFF"/>
              </a:highlight>
              <a:ea typeface="+mn-lt"/>
              <a:cs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B88559-9240-768F-805F-8E1D211280CE}"/>
              </a:ext>
            </a:extLst>
          </p:cNvPr>
          <p:cNvSpPr/>
          <p:nvPr/>
        </p:nvSpPr>
        <p:spPr>
          <a:xfrm>
            <a:off x="4062276" y="1441904"/>
            <a:ext cx="3713230" cy="3105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>
                <a:solidFill>
                  <a:schemeClr val="accent2"/>
                </a:solidFill>
                <a:latin typeface="+mj-lt"/>
              </a:rPr>
              <a:t>Solutions </a:t>
            </a:r>
            <a:r>
              <a:rPr lang="fr-FR" sz="2400" err="1">
                <a:solidFill>
                  <a:schemeClr val="accent2"/>
                </a:solidFill>
                <a:latin typeface="+mj-lt"/>
              </a:rPr>
              <a:t>citeo</a:t>
            </a:r>
            <a:r>
              <a:rPr lang="fr-FR" sz="2400">
                <a:solidFill>
                  <a:schemeClr val="accent2"/>
                </a:solidFill>
                <a:latin typeface="+mj-lt"/>
              </a:rPr>
              <a:t> pro</a:t>
            </a:r>
            <a:endParaRPr lang="fr-FR" sz="2400">
              <a:solidFill>
                <a:schemeClr val="accent2"/>
              </a:solidFill>
              <a:latin typeface="+mj-lt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A6D5056-0DA0-DB19-3903-094D5CCFF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4521" y="2029150"/>
            <a:ext cx="2777673" cy="67174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9CF31AA-4649-13F7-ABD2-F0E06238D31A}"/>
              </a:ext>
            </a:extLst>
          </p:cNvPr>
          <p:cNvSpPr/>
          <p:nvPr/>
        </p:nvSpPr>
        <p:spPr>
          <a:xfrm>
            <a:off x="290359" y="3978392"/>
            <a:ext cx="4379480" cy="5122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 err="1">
                <a:solidFill>
                  <a:schemeClr val="tx1"/>
                </a:solidFill>
                <a:ea typeface="+mn-lt"/>
                <a:cs typeface="+mn-lt"/>
              </a:rPr>
              <a:t>Citeo</a:t>
            </a:r>
            <a:r>
              <a:rPr lang="fr-FR" sz="1600">
                <a:solidFill>
                  <a:schemeClr val="tx1"/>
                </a:solidFill>
                <a:ea typeface="+mn-lt"/>
                <a:cs typeface="+mn-lt"/>
              </a:rPr>
              <a:t> Pro lance un dispositif inédit </a:t>
            </a:r>
          </a:p>
          <a:p>
            <a:pPr algn="ctr"/>
            <a:r>
              <a:rPr lang="fr-FR" sz="1600">
                <a:solidFill>
                  <a:schemeClr val="tx1"/>
                </a:solidFill>
                <a:ea typeface="+mn-lt"/>
                <a:cs typeface="+mn-lt"/>
              </a:rPr>
              <a:t>pour soutenir</a:t>
            </a:r>
            <a:r>
              <a:rPr lang="fr-FR">
                <a:solidFill>
                  <a:schemeClr val="tx1"/>
                </a:solidFill>
              </a:rPr>
              <a:t> </a:t>
            </a:r>
            <a:r>
              <a:rPr lang="fr-FR" sz="1600">
                <a:solidFill>
                  <a:schemeClr val="tx1"/>
                </a:solidFill>
                <a:ea typeface="+mn-lt"/>
                <a:cs typeface="+mn-lt"/>
              </a:rPr>
              <a:t>le réemploi des emballages </a:t>
            </a:r>
          </a:p>
          <a:p>
            <a:pPr algn="ctr"/>
            <a:r>
              <a:rPr lang="fr-FR" sz="1600">
                <a:solidFill>
                  <a:schemeClr val="tx1"/>
                </a:solidFill>
                <a:ea typeface="+mn-lt"/>
                <a:cs typeface="+mn-lt"/>
              </a:rPr>
              <a:t>de la restauration.</a:t>
            </a:r>
            <a:endParaRPr lang="fr-FR">
              <a:solidFill>
                <a:schemeClr val="tx1"/>
              </a:solidFill>
            </a:endParaRPr>
          </a:p>
          <a:p>
            <a:pPr algn="ctr"/>
            <a:endParaRPr lang="fr-FR" sz="1600">
              <a:solidFill>
                <a:schemeClr val="tx1"/>
              </a:solidFill>
            </a:endParaRPr>
          </a:p>
          <a:p>
            <a:pPr algn="ctr"/>
            <a:r>
              <a:rPr lang="fr-FR" sz="1600">
                <a:solidFill>
                  <a:schemeClr val="tx1"/>
                </a:solidFill>
              </a:rPr>
              <a:t>Ce soutient concerne les fûts, les bouteilles en verre consignées et les bacs </a:t>
            </a:r>
            <a:r>
              <a:rPr lang="fr-FR" sz="1600" err="1">
                <a:solidFill>
                  <a:schemeClr val="tx1"/>
                </a:solidFill>
              </a:rPr>
              <a:t>gastronormes</a:t>
            </a:r>
            <a:r>
              <a:rPr lang="fr-FR" sz="1600">
                <a:solidFill>
                  <a:schemeClr val="tx1"/>
                </a:solidFill>
              </a:rPr>
              <a:t> pour chaque boucle de réemploi. </a:t>
            </a:r>
            <a:endParaRPr lang="fr-FR">
              <a:solidFill>
                <a:schemeClr val="tx1"/>
              </a:solidFill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62D093B4-26DB-097D-CA06-2017A44F0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2183" y="3567436"/>
            <a:ext cx="1439637" cy="1495880"/>
          </a:xfrm>
          <a:prstGeom prst="rect">
            <a:avLst/>
          </a:prstGeom>
        </p:spPr>
      </p:pic>
      <p:pic>
        <p:nvPicPr>
          <p:cNvPr id="22" name="Image 21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85E1C97E-6B51-A536-5097-FB0D1C6D4F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712155" y="2617432"/>
            <a:ext cx="635906" cy="109174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30944685-403D-63C3-B1FB-76AFAB261E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218011" y="2599288"/>
            <a:ext cx="672194" cy="1118962"/>
          </a:xfrm>
          <a:prstGeom prst="rect">
            <a:avLst/>
          </a:prstGeom>
        </p:spPr>
      </p:pic>
      <p:grpSp>
        <p:nvGrpSpPr>
          <p:cNvPr id="24" name="Groupe 23">
            <a:extLst>
              <a:ext uri="{FF2B5EF4-FFF2-40B4-BE49-F238E27FC236}">
                <a16:creationId xmlns:a16="http://schemas.microsoft.com/office/drawing/2014/main" id="{9BB2D723-7D7F-791F-73E7-06A96C6BE3D5}"/>
              </a:ext>
            </a:extLst>
          </p:cNvPr>
          <p:cNvGrpSpPr/>
          <p:nvPr/>
        </p:nvGrpSpPr>
        <p:grpSpPr>
          <a:xfrm>
            <a:off x="610962" y="1564921"/>
            <a:ext cx="3873048" cy="1718129"/>
            <a:chOff x="638176" y="2510972"/>
            <a:chExt cx="3873048" cy="1718129"/>
          </a:xfrm>
        </p:grpSpPr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5A3EF441-98FE-348F-9F81-ED8C98F603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29280" y="2510972"/>
              <a:ext cx="2481944" cy="1718129"/>
            </a:xfrm>
            <a:prstGeom prst="rect">
              <a:avLst/>
            </a:prstGeom>
          </p:spPr>
        </p:pic>
        <p:pic>
          <p:nvPicPr>
            <p:cNvPr id="26" name="Image 25" descr="Une image contenant cylindre, tonneau&#10;&#10;Le contenu généré par l’IA peut être incorrect.">
              <a:extLst>
                <a:ext uri="{FF2B5EF4-FFF2-40B4-BE49-F238E27FC236}">
                  <a16:creationId xmlns:a16="http://schemas.microsoft.com/office/drawing/2014/main" id="{FDF9784E-D564-FB75-DEE3-C1BCE90EF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8176" y="2626405"/>
              <a:ext cx="2234293" cy="1351191"/>
            </a:xfrm>
            <a:prstGeom prst="rect">
              <a:avLst/>
            </a:prstGeom>
          </p:spPr>
        </p:pic>
        <p:pic>
          <p:nvPicPr>
            <p:cNvPr id="27" name="Image 26" descr="Une image contenant Bouteille en verre, boisson, bouteille, liquide&#10;&#10;Le contenu généré par l’IA peut être incorrect.">
              <a:extLst>
                <a:ext uri="{FF2B5EF4-FFF2-40B4-BE49-F238E27FC236}">
                  <a16:creationId xmlns:a16="http://schemas.microsoft.com/office/drawing/2014/main" id="{FA0135E6-EBB3-569A-9D13-E64D97E853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33814" y="2581501"/>
              <a:ext cx="840016" cy="1504499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64EFEB92-B88D-406E-87F7-1180D7328782}"/>
              </a:ext>
            </a:extLst>
          </p:cNvPr>
          <p:cNvSpPr/>
          <p:nvPr/>
        </p:nvSpPr>
        <p:spPr>
          <a:xfrm>
            <a:off x="3252749" y="2110903"/>
            <a:ext cx="5186837" cy="5031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>
                <a:solidFill>
                  <a:schemeClr val="tx1"/>
                </a:solidFill>
                <a:ea typeface="+mn-lt"/>
                <a:cs typeface="+mn-lt"/>
              </a:rPr>
              <a:t>Si vous êtes concerné,</a:t>
            </a:r>
          </a:p>
          <a:p>
            <a:pPr algn="ctr"/>
            <a:r>
              <a:rPr lang="fr-FR" sz="1600">
                <a:solidFill>
                  <a:schemeClr val="tx1"/>
                </a:solidFill>
              </a:rPr>
              <a:t>Scannez-moi ou rendez-vous</a:t>
            </a:r>
          </a:p>
          <a:p>
            <a:pPr algn="ctr"/>
            <a:r>
              <a:rPr lang="fr-FR" sz="1600">
                <a:solidFill>
                  <a:schemeClr val="tx1"/>
                </a:solidFill>
              </a:rPr>
              <a:t>Sur citeopro.com</a:t>
            </a:r>
          </a:p>
        </p:txBody>
      </p:sp>
    </p:spTree>
    <p:extLst>
      <p:ext uri="{BB962C8B-B14F-4D97-AF65-F5344CB8AC3E}">
        <p14:creationId xmlns:p14="http://schemas.microsoft.com/office/powerpoint/2010/main" val="2835823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1E095-9CCF-A562-AC16-3A3C9BF67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EA8A42AA-6815-86B6-79B7-DA614373F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05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996EDC9-12C7-C2D7-6892-288D1468BD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66FD03-F1A9-1539-082A-41591F418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90E99801-89D1-B421-FD30-B5D292CB85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Des outils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5C77C08F-7545-0EBA-DD83-CA464C5639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/>
              <a:t>à votre disposition pour sensibiliser vos clients</a:t>
            </a:r>
          </a:p>
        </p:txBody>
      </p:sp>
      <p:pic>
        <p:nvPicPr>
          <p:cNvPr id="13" name="Espace réservé pour une image  12" descr="Une image contenant cylindre, bleu, tonneau&#10;&#10;Le contenu généré par l’IA peut être incorrect.">
            <a:extLst>
              <a:ext uri="{FF2B5EF4-FFF2-40B4-BE49-F238E27FC236}">
                <a16:creationId xmlns:a16="http://schemas.microsoft.com/office/drawing/2014/main" id="{D4AD6C0A-3C74-68A5-052D-13980A086BFD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38" b="307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9438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75D158-540D-F565-3E8E-5E6189DE8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Un kit pratique pour vous aider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5F6A977-CF02-1396-16FF-DCC1449522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7DB3549-FB7A-500C-F03B-E9FA1BBC3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DD9DB23-48CC-FF21-3A2E-4C23B71E72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77441" y="1702801"/>
            <a:ext cx="2463759" cy="332636"/>
          </a:xfrm>
        </p:spPr>
        <p:txBody>
          <a:bodyPr/>
          <a:lstStyle/>
          <a:p>
            <a:pPr algn="ctr"/>
            <a:r>
              <a:rPr lang="fr-FR"/>
              <a:t>L’affiche Mémo tri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0B1C8C20-6BCB-B41D-B600-AF010DE848E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77441" y="2064313"/>
            <a:ext cx="2526317" cy="226500"/>
          </a:xfrm>
        </p:spPr>
        <p:txBody>
          <a:bodyPr/>
          <a:lstStyle/>
          <a:p>
            <a:pPr algn="ctr"/>
            <a:r>
              <a:rPr lang="fr-FR">
                <a:solidFill>
                  <a:schemeClr val="accent2"/>
                </a:solidFill>
              </a:rPr>
              <a:t>Un déchet bien trié, c’est un déchet mieux traité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1320E384-5373-F1BD-9535-04AC98403C1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577441" y="2623941"/>
            <a:ext cx="2526317" cy="1197555"/>
          </a:xfrm>
        </p:spPr>
        <p:txBody>
          <a:bodyPr/>
          <a:lstStyle/>
          <a:p>
            <a:pPr algn="ctr"/>
            <a:r>
              <a:rPr lang="fr-FR" sz="1400"/>
              <a:t>Pour que le recyclage fonctionne, il faut commencer par jeter ses déchets dans les bonnes poubelles. </a:t>
            </a:r>
          </a:p>
        </p:txBody>
      </p:sp>
      <p:pic>
        <p:nvPicPr>
          <p:cNvPr id="17" name="Picture 2" descr="Une image contenant motif, carré, pixel, point&#10;&#10;Le contenu généré par l’IA peut être incorrect.">
            <a:extLst>
              <a:ext uri="{FF2B5EF4-FFF2-40B4-BE49-F238E27FC236}">
                <a16:creationId xmlns:a16="http://schemas.microsoft.com/office/drawing/2014/main" id="{162B1AAE-1F93-41F6-B8CC-A8882B444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472" y="3581605"/>
            <a:ext cx="1192256" cy="119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5">
            <a:extLst>
              <a:ext uri="{FF2B5EF4-FFF2-40B4-BE49-F238E27FC236}">
                <a16:creationId xmlns:a16="http://schemas.microsoft.com/office/drawing/2014/main" id="{9C983D10-7BF7-1659-81DB-1E7EB289E9D4}"/>
              </a:ext>
            </a:extLst>
          </p:cNvPr>
          <p:cNvSpPr txBox="1"/>
          <p:nvPr/>
        </p:nvSpPr>
        <p:spPr>
          <a:xfrm>
            <a:off x="8577441" y="4808036"/>
            <a:ext cx="2526317" cy="8925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>
                <a:solidFill>
                  <a:schemeClr val="accent3"/>
                </a:solidFill>
                <a:latin typeface="Trade Gothic Inline"/>
                <a:ea typeface="+mn-lt"/>
                <a:cs typeface="+mn-lt"/>
              </a:rPr>
              <a:t>Scannez-moi</a:t>
            </a:r>
            <a:endParaRPr lang="fr-FR">
              <a:solidFill>
                <a:schemeClr val="accent3"/>
              </a:solidFill>
              <a:latin typeface="Trade Gothic Inline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pour télécharger</a:t>
            </a:r>
            <a:r>
              <a:rPr lang="fr-FR" sz="1200">
                <a:cs typeface="Arial"/>
              </a:rPr>
              <a:t> </a:t>
            </a:r>
          </a:p>
          <a:p>
            <a:pPr algn="ctr"/>
            <a:r>
              <a:rPr lang="fr-FR" sz="1200">
                <a:ea typeface="+mn-lt"/>
                <a:cs typeface="+mn-lt"/>
              </a:rPr>
              <a:t>l’ensemble des outils.</a:t>
            </a:r>
            <a:endParaRPr lang="fr-FR" sz="1200">
              <a:cs typeface="Arial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Ou rendez-vous sur</a:t>
            </a:r>
            <a:r>
              <a:rPr lang="fr-FR" sz="1200">
                <a:cs typeface="Arial"/>
              </a:rPr>
              <a:t> </a:t>
            </a:r>
            <a:r>
              <a:rPr lang="fr-FR" sz="1200">
                <a:ea typeface="+mn-lt"/>
                <a:cs typeface="+mn-lt"/>
              </a:rPr>
              <a:t>citeopro.com</a:t>
            </a:r>
            <a:endParaRPr lang="fr-FR" sz="120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3D723042-6F84-4539-F782-F9A3F3F2A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405191">
            <a:off x="10470213" y="4489746"/>
            <a:ext cx="362089" cy="578832"/>
          </a:xfrm>
          <a:prstGeom prst="rect">
            <a:avLst/>
          </a:prstGeom>
          <a:ln>
            <a:noFill/>
          </a:ln>
        </p:spPr>
      </p:pic>
      <p:pic>
        <p:nvPicPr>
          <p:cNvPr id="6" name="Image 5" descr="Une image contenant texte, boisson gazeuse, appareil de cuisine, nourriture&#10;&#10;Le contenu généré par l’IA peut être incorrect.">
            <a:extLst>
              <a:ext uri="{FF2B5EF4-FFF2-40B4-BE49-F238E27FC236}">
                <a16:creationId xmlns:a16="http://schemas.microsoft.com/office/drawing/2014/main" id="{5332B66C-4507-19B0-F4C5-693CB43C29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564" y="1023257"/>
            <a:ext cx="7265272" cy="511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810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781CC-AD4D-56EF-530D-D7B4479AB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5CA8BC-C9E8-9975-4A9D-6837A2A7E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Un kit pratique pour vous aider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3A9250C-9DB6-1745-D9CB-6B8AD6F4939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2109390-0FC5-879E-89F1-51136C8EC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C88EB6A3-376B-F9C7-FFA8-E73EDC9F141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77441" y="1702801"/>
            <a:ext cx="2526317" cy="265309"/>
          </a:xfrm>
        </p:spPr>
        <p:txBody>
          <a:bodyPr/>
          <a:lstStyle/>
          <a:p>
            <a:pPr algn="ctr"/>
            <a:r>
              <a:rPr lang="fr-FR"/>
              <a:t>L’affiche destination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916BD0A1-3866-A813-732B-5D59C0D1AFD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577440" y="2078840"/>
            <a:ext cx="2526317" cy="1197555"/>
          </a:xfrm>
        </p:spPr>
        <p:txBody>
          <a:bodyPr/>
          <a:lstStyle/>
          <a:p>
            <a:pPr algn="ctr"/>
            <a:r>
              <a:rPr lang="fr-FR" sz="1400"/>
              <a:t>Chaque flux suit un circuit spécifique pour être </a:t>
            </a:r>
            <a:r>
              <a:rPr lang="fr-FR" sz="1400" b="1"/>
              <a:t>recyclé</a:t>
            </a:r>
            <a:r>
              <a:rPr lang="fr-FR" sz="1400"/>
              <a:t>, </a:t>
            </a:r>
            <a:r>
              <a:rPr lang="fr-FR" sz="1400" b="1"/>
              <a:t>transformé</a:t>
            </a:r>
            <a:r>
              <a:rPr lang="fr-FR" sz="1400"/>
              <a:t> ou </a:t>
            </a:r>
            <a:r>
              <a:rPr lang="fr-FR" sz="1400" b="1"/>
              <a:t>valorisé</a:t>
            </a:r>
            <a:r>
              <a:rPr lang="fr-FR" sz="1400"/>
              <a:t> </a:t>
            </a:r>
            <a:r>
              <a:rPr lang="fr-FR" sz="1400" b="1"/>
              <a:t>en énergie</a:t>
            </a:r>
            <a:r>
              <a:rPr lang="fr-FR" sz="1400"/>
              <a:t>, évitant ainsi l’enfouissement.</a:t>
            </a:r>
            <a:endParaRPr lang="fr-FR" sz="1400" b="1"/>
          </a:p>
        </p:txBody>
      </p:sp>
      <p:pic>
        <p:nvPicPr>
          <p:cNvPr id="17" name="Picture 2" descr="Une image contenant motif, carré, pixel, point&#10;&#10;Le contenu généré par l’IA peut être incorrect.">
            <a:extLst>
              <a:ext uri="{FF2B5EF4-FFF2-40B4-BE49-F238E27FC236}">
                <a16:creationId xmlns:a16="http://schemas.microsoft.com/office/drawing/2014/main" id="{1C2DF5A5-9480-8785-29DC-E25C3FD45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472" y="3581605"/>
            <a:ext cx="1192256" cy="119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5">
            <a:extLst>
              <a:ext uri="{FF2B5EF4-FFF2-40B4-BE49-F238E27FC236}">
                <a16:creationId xmlns:a16="http://schemas.microsoft.com/office/drawing/2014/main" id="{CCBD8145-393D-9B3F-FF72-DFD5BEEBCC3C}"/>
              </a:ext>
            </a:extLst>
          </p:cNvPr>
          <p:cNvSpPr txBox="1"/>
          <p:nvPr/>
        </p:nvSpPr>
        <p:spPr>
          <a:xfrm>
            <a:off x="8577441" y="4808036"/>
            <a:ext cx="2526317" cy="8925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>
                <a:solidFill>
                  <a:schemeClr val="accent3"/>
                </a:solidFill>
                <a:latin typeface="Trade Gothic Inline"/>
                <a:ea typeface="+mn-lt"/>
                <a:cs typeface="+mn-lt"/>
              </a:rPr>
              <a:t>Scannez-moi</a:t>
            </a:r>
            <a:endParaRPr lang="fr-FR">
              <a:solidFill>
                <a:schemeClr val="accent3"/>
              </a:solidFill>
              <a:latin typeface="Trade Gothic Inline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pour télécharger</a:t>
            </a:r>
            <a:r>
              <a:rPr lang="fr-FR" sz="1200">
                <a:cs typeface="Arial"/>
              </a:rPr>
              <a:t> </a:t>
            </a:r>
          </a:p>
          <a:p>
            <a:pPr algn="ctr"/>
            <a:r>
              <a:rPr lang="fr-FR" sz="1200">
                <a:ea typeface="+mn-lt"/>
                <a:cs typeface="+mn-lt"/>
              </a:rPr>
              <a:t>l’ensemble des outils.</a:t>
            </a:r>
            <a:endParaRPr lang="fr-FR" sz="1200">
              <a:cs typeface="Arial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Ou rendez-vous sur</a:t>
            </a:r>
            <a:r>
              <a:rPr lang="fr-FR" sz="1200">
                <a:cs typeface="Arial"/>
              </a:rPr>
              <a:t> </a:t>
            </a:r>
            <a:r>
              <a:rPr lang="fr-FR" sz="1200">
                <a:ea typeface="+mn-lt"/>
                <a:cs typeface="+mn-lt"/>
              </a:rPr>
              <a:t>citeopro.com</a:t>
            </a:r>
            <a:endParaRPr lang="fr-FR" sz="120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900332C1-6D20-F457-148B-B7A559AE24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405191">
            <a:off x="10470213" y="4489746"/>
            <a:ext cx="362089" cy="578832"/>
          </a:xfrm>
          <a:prstGeom prst="rect">
            <a:avLst/>
          </a:prstGeom>
          <a:ln>
            <a:noFill/>
          </a:ln>
        </p:spPr>
      </p:pic>
      <p:pic>
        <p:nvPicPr>
          <p:cNvPr id="8" name="Image 7" descr="Une image contenant texte, capture d’écran, Police, Impression&#10;&#10;Le contenu généré par l’IA peut être incorrect.">
            <a:extLst>
              <a:ext uri="{FF2B5EF4-FFF2-40B4-BE49-F238E27FC236}">
                <a16:creationId xmlns:a16="http://schemas.microsoft.com/office/drawing/2014/main" id="{C72A959C-D2AF-D612-6B07-3458796562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68" y="999445"/>
            <a:ext cx="7284109" cy="5164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792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784180E-22CF-C01D-D152-814E455101F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E552A4C-FFFB-8F6B-4173-1AD84CAEC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C3F093F-3E60-1A8D-D940-6F30D7C13A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4B1FFCD-5903-61C6-368A-09BB958096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ADBDC94D-89A6-6E50-90B4-EB8A341121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AD035C6-51F7-A36F-E856-696C7E1699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600A12A-2321-9938-5B50-41B5C5F9155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F82A13C-80E1-E9F0-33E0-1D9331BECA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4550" y="1836892"/>
            <a:ext cx="2109600" cy="309542"/>
          </a:xfrm>
        </p:spPr>
        <p:txBody>
          <a:bodyPr/>
          <a:lstStyle/>
          <a:p>
            <a:r>
              <a:rPr lang="fr-FR"/>
              <a:t>Le principe de REP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3E5CEC9-ED78-1C90-81D7-7F1D1B6361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fr-FR"/>
              <a:t>Contexte réglementaire : qui encadre la filière ?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1346D131-8984-78A9-1EBA-7266DFCA2E9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fr-FR"/>
              <a:t>Qui est </a:t>
            </a:r>
            <a:r>
              <a:rPr lang="fr-FR" err="1"/>
              <a:t>Citeo</a:t>
            </a:r>
            <a:r>
              <a:rPr lang="fr-FR"/>
              <a:t> Pro, seul éco-organisme agréé à ce jour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A5814958-19F0-A13F-6522-C24AF619A73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fr-FR"/>
              <a:t>Les dispositifs existants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BB8BCBF0-C459-77FE-42B8-EF35CC9BC9C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fr-FR"/>
              <a:t>Nos outils à votre disposition</a:t>
            </a:r>
          </a:p>
        </p:txBody>
      </p:sp>
      <p:pic>
        <p:nvPicPr>
          <p:cNvPr id="27" name="Espace réservé pour une image  26" descr="Une image contenant habits, personne, homme, menu&#10;&#10;Le contenu généré par l’IA peut être incorrect.">
            <a:extLst>
              <a:ext uri="{FF2B5EF4-FFF2-40B4-BE49-F238E27FC236}">
                <a16:creationId xmlns:a16="http://schemas.microsoft.com/office/drawing/2014/main" id="{2CF1F101-4276-B3CC-3BD1-389A30ACC65C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6" r="228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93118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ABA1E-DECD-580C-F672-EA10FD2E7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EE5689-0430-8D3C-20FF-A6A119B4D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Un kit pratique pour vous aider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9A50F74-AF39-8992-88A1-12B7488D09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55DFF21-239F-3AB2-72ED-4C68AC35E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EEC68D00-D752-CB8F-B83B-6DE5A48AA82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77441" y="1702801"/>
            <a:ext cx="2526317" cy="265309"/>
          </a:xfrm>
        </p:spPr>
        <p:txBody>
          <a:bodyPr/>
          <a:lstStyle/>
          <a:p>
            <a:pPr algn="ctr"/>
            <a:r>
              <a:rPr lang="fr-FR"/>
              <a:t>L’affiche obligations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CA7A10CA-02AB-9C35-C8FB-A2670941463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577440" y="2078840"/>
            <a:ext cx="2526317" cy="1197555"/>
          </a:xfrm>
        </p:spPr>
        <p:txBody>
          <a:bodyPr/>
          <a:lstStyle/>
          <a:p>
            <a:pPr algn="ctr"/>
            <a:r>
              <a:rPr lang="fr-FR" sz="1400"/>
              <a:t>Pour être en conformité, il faut savoir quelles règles s’appliquent en matière de gestion des déchets en restauration.  </a:t>
            </a:r>
            <a:endParaRPr lang="fr-FR" sz="1400" b="1"/>
          </a:p>
        </p:txBody>
      </p:sp>
      <p:pic>
        <p:nvPicPr>
          <p:cNvPr id="17" name="Picture 2" descr="Une image contenant motif, carré, pixel, point&#10;&#10;Le contenu généré par l’IA peut être incorrect.">
            <a:extLst>
              <a:ext uri="{FF2B5EF4-FFF2-40B4-BE49-F238E27FC236}">
                <a16:creationId xmlns:a16="http://schemas.microsoft.com/office/drawing/2014/main" id="{C097E526-1780-4029-C040-001D5715F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472" y="3581605"/>
            <a:ext cx="1192256" cy="119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5">
            <a:extLst>
              <a:ext uri="{FF2B5EF4-FFF2-40B4-BE49-F238E27FC236}">
                <a16:creationId xmlns:a16="http://schemas.microsoft.com/office/drawing/2014/main" id="{EEA57EBA-DD75-E892-743E-5B025C389CCC}"/>
              </a:ext>
            </a:extLst>
          </p:cNvPr>
          <p:cNvSpPr txBox="1"/>
          <p:nvPr/>
        </p:nvSpPr>
        <p:spPr>
          <a:xfrm>
            <a:off x="8577441" y="4808036"/>
            <a:ext cx="2526317" cy="8925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>
                <a:solidFill>
                  <a:schemeClr val="accent3"/>
                </a:solidFill>
                <a:latin typeface="Trade Gothic Inline"/>
                <a:ea typeface="+mn-lt"/>
                <a:cs typeface="+mn-lt"/>
              </a:rPr>
              <a:t>Scannez-moi</a:t>
            </a:r>
            <a:endParaRPr lang="fr-FR">
              <a:solidFill>
                <a:schemeClr val="accent3"/>
              </a:solidFill>
              <a:latin typeface="Trade Gothic Inline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pour télécharger</a:t>
            </a:r>
            <a:r>
              <a:rPr lang="fr-FR" sz="1200">
                <a:cs typeface="Arial"/>
              </a:rPr>
              <a:t> </a:t>
            </a:r>
          </a:p>
          <a:p>
            <a:pPr algn="ctr"/>
            <a:r>
              <a:rPr lang="fr-FR" sz="1200">
                <a:ea typeface="+mn-lt"/>
                <a:cs typeface="+mn-lt"/>
              </a:rPr>
              <a:t>l’ensemble des outils.</a:t>
            </a:r>
            <a:endParaRPr lang="fr-FR" sz="1200">
              <a:cs typeface="Arial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Ou rendez-vous sur</a:t>
            </a:r>
            <a:r>
              <a:rPr lang="fr-FR" sz="1200">
                <a:cs typeface="Arial"/>
              </a:rPr>
              <a:t> </a:t>
            </a:r>
            <a:r>
              <a:rPr lang="fr-FR" sz="1200">
                <a:ea typeface="+mn-lt"/>
                <a:cs typeface="+mn-lt"/>
              </a:rPr>
              <a:t>citeopro.com</a:t>
            </a:r>
            <a:endParaRPr lang="fr-FR" sz="120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EB3436C0-EBC5-1D21-D228-6D703F738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405191">
            <a:off x="10470213" y="4489746"/>
            <a:ext cx="362089" cy="578832"/>
          </a:xfrm>
          <a:prstGeom prst="rect">
            <a:avLst/>
          </a:prstGeom>
          <a:ln>
            <a:noFill/>
          </a:ln>
        </p:spPr>
      </p:pic>
      <p:pic>
        <p:nvPicPr>
          <p:cNvPr id="8" name="Image 7" descr="Une image contenant texte, capture d’écran, Police, Impression&#10;&#10;Le contenu généré par l’IA peut être incorrect.">
            <a:extLst>
              <a:ext uri="{FF2B5EF4-FFF2-40B4-BE49-F238E27FC236}">
                <a16:creationId xmlns:a16="http://schemas.microsoft.com/office/drawing/2014/main" id="{48DE0827-A959-E8E5-1344-2C2A70CCB7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68" y="1032107"/>
            <a:ext cx="7191971" cy="509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49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58416-4D79-5D1F-D3ED-309A8AF29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113A16-2C83-AE4E-81E3-6F6667C0D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Un kit pratique pour vous aider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DFEEB69-D41C-AC28-D09D-91EA43DE383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5BB9366-DF0A-B8F3-8439-F29D4F3D9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1A6AA38-84F1-619A-A1D7-38497AABC63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77441" y="1702801"/>
            <a:ext cx="2704958" cy="251127"/>
          </a:xfrm>
        </p:spPr>
        <p:txBody>
          <a:bodyPr/>
          <a:lstStyle/>
          <a:p>
            <a:pPr algn="ctr"/>
            <a:r>
              <a:rPr lang="fr-FR"/>
              <a:t>L’affiche écosystème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AF7AB912-481D-E89C-A79D-C45D3B22905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577440" y="2078840"/>
            <a:ext cx="2526317" cy="1197555"/>
          </a:xfrm>
        </p:spPr>
        <p:txBody>
          <a:bodyPr/>
          <a:lstStyle/>
          <a:p>
            <a:pPr algn="ctr"/>
            <a:r>
              <a:rPr lang="fr-FR" sz="1400"/>
              <a:t>Pour que ce système fonctionne correctement, chacun à un rôle à jouer pour plus d’efficacité. </a:t>
            </a:r>
            <a:endParaRPr lang="fr-FR" sz="1400" b="1"/>
          </a:p>
        </p:txBody>
      </p:sp>
      <p:pic>
        <p:nvPicPr>
          <p:cNvPr id="17" name="Picture 2" descr="Une image contenant motif, carré, pixel, point&#10;&#10;Le contenu généré par l’IA peut être incorrect.">
            <a:extLst>
              <a:ext uri="{FF2B5EF4-FFF2-40B4-BE49-F238E27FC236}">
                <a16:creationId xmlns:a16="http://schemas.microsoft.com/office/drawing/2014/main" id="{8D8E77DC-658C-61D3-AF8B-B93DA4F26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472" y="3581605"/>
            <a:ext cx="1192256" cy="119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5">
            <a:extLst>
              <a:ext uri="{FF2B5EF4-FFF2-40B4-BE49-F238E27FC236}">
                <a16:creationId xmlns:a16="http://schemas.microsoft.com/office/drawing/2014/main" id="{555F5621-56B2-51E6-6F90-A6866345F7F2}"/>
              </a:ext>
            </a:extLst>
          </p:cNvPr>
          <p:cNvSpPr txBox="1"/>
          <p:nvPr/>
        </p:nvSpPr>
        <p:spPr>
          <a:xfrm>
            <a:off x="8577441" y="4808036"/>
            <a:ext cx="2526317" cy="8925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>
                <a:solidFill>
                  <a:schemeClr val="accent3"/>
                </a:solidFill>
                <a:latin typeface="Trade Gothic Inline"/>
                <a:ea typeface="+mn-lt"/>
                <a:cs typeface="+mn-lt"/>
              </a:rPr>
              <a:t>Scannez-moi</a:t>
            </a:r>
            <a:endParaRPr lang="fr-FR">
              <a:solidFill>
                <a:schemeClr val="accent3"/>
              </a:solidFill>
              <a:latin typeface="Trade Gothic Inline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pour télécharger</a:t>
            </a:r>
            <a:r>
              <a:rPr lang="fr-FR" sz="1200">
                <a:cs typeface="Arial"/>
              </a:rPr>
              <a:t> </a:t>
            </a:r>
          </a:p>
          <a:p>
            <a:pPr algn="ctr"/>
            <a:r>
              <a:rPr lang="fr-FR" sz="1200">
                <a:ea typeface="+mn-lt"/>
                <a:cs typeface="+mn-lt"/>
              </a:rPr>
              <a:t>l’ensemble des outils.</a:t>
            </a:r>
            <a:endParaRPr lang="fr-FR" sz="1200">
              <a:cs typeface="Arial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Ou rendez-vous sur</a:t>
            </a:r>
            <a:r>
              <a:rPr lang="fr-FR" sz="1200">
                <a:cs typeface="Arial"/>
              </a:rPr>
              <a:t> </a:t>
            </a:r>
            <a:r>
              <a:rPr lang="fr-FR" sz="1200">
                <a:ea typeface="+mn-lt"/>
                <a:cs typeface="+mn-lt"/>
              </a:rPr>
              <a:t>citeopro.com</a:t>
            </a:r>
            <a:endParaRPr lang="fr-FR" sz="120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3A97ED2D-0388-D2CA-0D03-5C08EB71B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405191">
            <a:off x="10470213" y="4489746"/>
            <a:ext cx="362089" cy="578832"/>
          </a:xfrm>
          <a:prstGeom prst="rect">
            <a:avLst/>
          </a:prstGeom>
          <a:ln>
            <a:noFill/>
          </a:ln>
        </p:spPr>
      </p:pic>
      <p:pic>
        <p:nvPicPr>
          <p:cNvPr id="7" name="Image 6" descr="Une image contenant texte, Police, capture d’écran, Impression&#10;&#10;Le contenu généré par l’IA peut être incorrect.">
            <a:extLst>
              <a:ext uri="{FF2B5EF4-FFF2-40B4-BE49-F238E27FC236}">
                <a16:creationId xmlns:a16="http://schemas.microsoft.com/office/drawing/2014/main" id="{BAA5A143-56C9-55E4-8C5C-070CE481E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4814" y="1289538"/>
            <a:ext cx="3250988" cy="459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683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FB660-984F-1EFD-E2F4-3ED37B520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69B8A9-D671-65BA-3A23-CE8DA4B30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Un kit pratique pour vous aider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7A75A0-3847-32DB-A9EC-E3EA54B46D3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6662908-7B18-8FA5-8D7B-981FC8084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4D9A3C7F-4B07-E206-5F15-AADF7C6B13D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77441" y="1702801"/>
            <a:ext cx="2704958" cy="251127"/>
          </a:xfrm>
        </p:spPr>
        <p:txBody>
          <a:bodyPr/>
          <a:lstStyle/>
          <a:p>
            <a:pPr algn="ctr"/>
            <a:r>
              <a:rPr lang="fr-FR"/>
              <a:t>Le macaron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8DB836F9-F7D1-BE6B-AA95-88740798C37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577440" y="2078840"/>
            <a:ext cx="2526317" cy="1197555"/>
          </a:xfrm>
        </p:spPr>
        <p:txBody>
          <a:bodyPr/>
          <a:lstStyle/>
          <a:p>
            <a:pPr algn="ctr"/>
            <a:r>
              <a:rPr lang="fr-FR" sz="1400"/>
              <a:t>Valorisez votre engagement dans le tri de manière concrète avec ce macaron sur vos vitrines. </a:t>
            </a:r>
            <a:endParaRPr lang="fr-FR" sz="1400" b="1"/>
          </a:p>
        </p:txBody>
      </p:sp>
      <p:pic>
        <p:nvPicPr>
          <p:cNvPr id="17" name="Picture 2" descr="Une image contenant motif, carré, pixel, point&#10;&#10;Le contenu généré par l’IA peut être incorrect.">
            <a:extLst>
              <a:ext uri="{FF2B5EF4-FFF2-40B4-BE49-F238E27FC236}">
                <a16:creationId xmlns:a16="http://schemas.microsoft.com/office/drawing/2014/main" id="{5EDD3A5C-30CE-A55D-BE7A-A1C62735B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472" y="3581605"/>
            <a:ext cx="1192256" cy="1197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5">
            <a:extLst>
              <a:ext uri="{FF2B5EF4-FFF2-40B4-BE49-F238E27FC236}">
                <a16:creationId xmlns:a16="http://schemas.microsoft.com/office/drawing/2014/main" id="{69FDBC6A-105C-7548-D9EB-D23079F7FFBC}"/>
              </a:ext>
            </a:extLst>
          </p:cNvPr>
          <p:cNvSpPr txBox="1"/>
          <p:nvPr/>
        </p:nvSpPr>
        <p:spPr>
          <a:xfrm>
            <a:off x="8577441" y="4808036"/>
            <a:ext cx="2526317" cy="8925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600">
                <a:solidFill>
                  <a:schemeClr val="accent3"/>
                </a:solidFill>
                <a:latin typeface="Trade Gothic Inline"/>
                <a:ea typeface="+mn-lt"/>
                <a:cs typeface="+mn-lt"/>
              </a:rPr>
              <a:t>Scannez-moi</a:t>
            </a:r>
            <a:endParaRPr lang="fr-FR">
              <a:solidFill>
                <a:schemeClr val="accent3"/>
              </a:solidFill>
              <a:latin typeface="Trade Gothic Inline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pour télécharger</a:t>
            </a:r>
            <a:r>
              <a:rPr lang="fr-FR" sz="1200">
                <a:cs typeface="Arial"/>
              </a:rPr>
              <a:t> </a:t>
            </a:r>
          </a:p>
          <a:p>
            <a:pPr algn="ctr"/>
            <a:r>
              <a:rPr lang="fr-FR" sz="1200">
                <a:ea typeface="+mn-lt"/>
                <a:cs typeface="+mn-lt"/>
              </a:rPr>
              <a:t>l’ensemble des outils.</a:t>
            </a:r>
            <a:endParaRPr lang="fr-FR" sz="1200">
              <a:cs typeface="Arial"/>
            </a:endParaRPr>
          </a:p>
          <a:p>
            <a:pPr algn="ctr"/>
            <a:r>
              <a:rPr lang="fr-FR" sz="1200">
                <a:ea typeface="+mn-lt"/>
                <a:cs typeface="+mn-lt"/>
              </a:rPr>
              <a:t>Ou rendez-vous sur</a:t>
            </a:r>
            <a:r>
              <a:rPr lang="fr-FR" sz="1200">
                <a:cs typeface="Arial"/>
              </a:rPr>
              <a:t> </a:t>
            </a:r>
            <a:r>
              <a:rPr lang="fr-FR" sz="1200">
                <a:ea typeface="+mn-lt"/>
                <a:cs typeface="+mn-lt"/>
              </a:rPr>
              <a:t>citeopro.com</a:t>
            </a:r>
            <a:endParaRPr lang="fr-FR" sz="120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DF1D1419-7384-D21D-852E-6CE244256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405191">
            <a:off x="10470213" y="4489746"/>
            <a:ext cx="362089" cy="578832"/>
          </a:xfrm>
          <a:prstGeom prst="rect">
            <a:avLst/>
          </a:prstGeom>
          <a:ln>
            <a:noFill/>
          </a:ln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4BC0DB3-DD52-5EF4-D47A-FCBCBC377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814" y="1327866"/>
            <a:ext cx="4361288" cy="4652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7684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32F2D7EC-B8EB-829C-B077-A645AA17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Merci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29F1B9E-13B7-2C98-5B0A-9BF9A56924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2C6270F-C2CA-AD7B-203D-6C8EF2C1E9F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4469673-CA0E-32CF-5748-5390184B6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8FD0CB9-04A9-0C75-657D-406106092E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263BD28D-442D-C9D4-9C1E-8003DE4A2C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39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C0D69003-6EFB-4A14-EC96-F4F8E814F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01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B9A4E02-863D-EFB3-A025-1CD922F98DA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1B67EF9-630B-4091-74EB-F3B3F0AD1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52FAFB97-B4E8-F14C-05DC-4F92983D7FA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Le principe de REP</a:t>
            </a:r>
          </a:p>
        </p:txBody>
      </p:sp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1B435CDB-D78F-A1D0-36F5-F92A337700C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/>
              <a:t>Responsabilité Élargie</a:t>
            </a:r>
          </a:p>
          <a:p>
            <a:r>
              <a:rPr lang="fr-FR"/>
              <a:t>du Producteur </a:t>
            </a:r>
          </a:p>
        </p:txBody>
      </p:sp>
      <p:pic>
        <p:nvPicPr>
          <p:cNvPr id="15" name="Espace réservé pour une image  14" descr="Une image contenant tonneau, fût, intérieur&#10;&#10;Le contenu généré par l’IA peut être incorrect.">
            <a:extLst>
              <a:ext uri="{FF2B5EF4-FFF2-40B4-BE49-F238E27FC236}">
                <a16:creationId xmlns:a16="http://schemas.microsoft.com/office/drawing/2014/main" id="{866D386D-BF6F-1777-A8BE-A034BACC4978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38" b="307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70689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0ADD7F-36BD-0C67-D06E-06177602A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Qu’est ce que la Responsabilité Élargie du Producteur (REP) ?</a:t>
            </a:r>
            <a:r>
              <a:rPr lang="fr-FR" b="0"/>
              <a:t>​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9828F5-53D1-CCB6-86F5-E3E769C1B46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6114DAB-97B1-2D14-7856-D98057C15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Espace réservé du texte 17">
            <a:extLst>
              <a:ext uri="{FF2B5EF4-FFF2-40B4-BE49-F238E27FC236}">
                <a16:creationId xmlns:a16="http://schemas.microsoft.com/office/drawing/2014/main" id="{5C29CEFD-CD56-C73C-20B5-8C6F9EE6C7E1}"/>
              </a:ext>
            </a:extLst>
          </p:cNvPr>
          <p:cNvSpPr>
            <a:spLocks noGrp="1"/>
          </p:cNvSpPr>
          <p:nvPr/>
        </p:nvSpPr>
        <p:spPr bwMode="gray">
          <a:xfrm>
            <a:off x="633368" y="1165320"/>
            <a:ext cx="10649031" cy="50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b="0"/>
              <a:t>Un film pour illustrer ce principe</a:t>
            </a:r>
          </a:p>
        </p:txBody>
      </p:sp>
      <p:pic>
        <p:nvPicPr>
          <p:cNvPr id="7" name="Film REP">
            <a:hlinkClick r:id="" action="ppaction://media"/>
            <a:extLst>
              <a:ext uri="{FF2B5EF4-FFF2-40B4-BE49-F238E27FC236}">
                <a16:creationId xmlns:a16="http://schemas.microsoft.com/office/drawing/2014/main" id="{4DBCE28E-7757-92E2-577E-2C3404C3749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15327" y="1669320"/>
            <a:ext cx="7885112" cy="443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3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0ADD7F-36BD-0C67-D06E-06177602A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Un principe historique français, réformé en profondeur depuis 2020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9828F5-53D1-CCB6-86F5-E3E769C1B46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6114DAB-97B1-2D14-7856-D98057C15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E1CD4691-FBEE-8F4B-0348-68906A3CBAB3}"/>
              </a:ext>
            </a:extLst>
          </p:cNvPr>
          <p:cNvSpPr/>
          <p:nvPr/>
        </p:nvSpPr>
        <p:spPr>
          <a:xfrm>
            <a:off x="633368" y="2121886"/>
            <a:ext cx="10649031" cy="264697"/>
          </a:xfrm>
          <a:prstGeom prst="right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CFBD0751-FE3B-EA58-F6B7-2EB738DD1541}"/>
              </a:ext>
            </a:extLst>
          </p:cNvPr>
          <p:cNvSpPr/>
          <p:nvPr/>
        </p:nvSpPr>
        <p:spPr>
          <a:xfrm>
            <a:off x="930293" y="2121885"/>
            <a:ext cx="264697" cy="26469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E54BDA17-F907-B255-8AA5-40A35B8FE595}"/>
              </a:ext>
            </a:extLst>
          </p:cNvPr>
          <p:cNvSpPr txBox="1">
            <a:spLocks/>
          </p:cNvSpPr>
          <p:nvPr/>
        </p:nvSpPr>
        <p:spPr>
          <a:xfrm>
            <a:off x="633368" y="2488665"/>
            <a:ext cx="858548" cy="2646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500">
                <a:solidFill>
                  <a:schemeClr val="accent2"/>
                </a:solidFill>
                <a:latin typeface="+mj-lt"/>
              </a:rPr>
              <a:t>1975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B4FDE9CC-3C28-80F5-068F-70E071EDC1E9}"/>
              </a:ext>
            </a:extLst>
          </p:cNvPr>
          <p:cNvSpPr txBox="1">
            <a:spLocks/>
          </p:cNvSpPr>
          <p:nvPr/>
        </p:nvSpPr>
        <p:spPr>
          <a:xfrm>
            <a:off x="633368" y="2954690"/>
            <a:ext cx="2316976" cy="320547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Directive posant le principe du « pollueur payeur » et l’inscrivant dans le code de l’Environnement​</a:t>
            </a:r>
          </a:p>
        </p:txBody>
      </p:sp>
      <p:sp>
        <p:nvSpPr>
          <p:cNvPr id="12" name="Organigramme : Connecteur 11">
            <a:extLst>
              <a:ext uri="{FF2B5EF4-FFF2-40B4-BE49-F238E27FC236}">
                <a16:creationId xmlns:a16="http://schemas.microsoft.com/office/drawing/2014/main" id="{BA42BCE7-9F95-54FD-9FE7-463AC5F29FCE}"/>
              </a:ext>
            </a:extLst>
          </p:cNvPr>
          <p:cNvSpPr/>
          <p:nvPr/>
        </p:nvSpPr>
        <p:spPr>
          <a:xfrm>
            <a:off x="2689826" y="2121885"/>
            <a:ext cx="264697" cy="26469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texte 6">
            <a:extLst>
              <a:ext uri="{FF2B5EF4-FFF2-40B4-BE49-F238E27FC236}">
                <a16:creationId xmlns:a16="http://schemas.microsoft.com/office/drawing/2014/main" id="{962FED28-88CA-7C87-128B-3A49789F031D}"/>
              </a:ext>
            </a:extLst>
          </p:cNvPr>
          <p:cNvSpPr txBox="1">
            <a:spLocks/>
          </p:cNvSpPr>
          <p:nvPr/>
        </p:nvSpPr>
        <p:spPr>
          <a:xfrm>
            <a:off x="2404240" y="4211588"/>
            <a:ext cx="858548" cy="2646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500">
                <a:solidFill>
                  <a:schemeClr val="accent2"/>
                </a:solidFill>
                <a:latin typeface="+mj-lt"/>
              </a:rPr>
              <a:t>1992</a:t>
            </a:r>
          </a:p>
        </p:txBody>
      </p:sp>
      <p:sp>
        <p:nvSpPr>
          <p:cNvPr id="14" name="Espace réservé du texte 7">
            <a:extLst>
              <a:ext uri="{FF2B5EF4-FFF2-40B4-BE49-F238E27FC236}">
                <a16:creationId xmlns:a16="http://schemas.microsoft.com/office/drawing/2014/main" id="{3ADB7536-BC71-F362-CCB0-B2054DFAE24E}"/>
              </a:ext>
            </a:extLst>
          </p:cNvPr>
          <p:cNvSpPr txBox="1">
            <a:spLocks/>
          </p:cNvSpPr>
          <p:nvPr/>
        </p:nvSpPr>
        <p:spPr>
          <a:xfrm>
            <a:off x="2429641" y="4677613"/>
            <a:ext cx="2316976" cy="13294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1ère application du Principe de Responsabilité Élargie du Producteur aux emballages ménagers​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00DC0222-C22D-8AD9-5C06-ED9A03099721}"/>
              </a:ext>
            </a:extLst>
          </p:cNvPr>
          <p:cNvCxnSpPr>
            <a:stCxn id="9" idx="4"/>
            <a:endCxn id="10" idx="0"/>
          </p:cNvCxnSpPr>
          <p:nvPr/>
        </p:nvCxnSpPr>
        <p:spPr>
          <a:xfrm>
            <a:off x="1062642" y="2386582"/>
            <a:ext cx="0" cy="1020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46F1D011-6D0E-151D-D793-5B2B39A4C422}"/>
              </a:ext>
            </a:extLst>
          </p:cNvPr>
          <p:cNvCxnSpPr>
            <a:cxnSpLocks/>
            <a:stCxn id="12" idx="4"/>
          </p:cNvCxnSpPr>
          <p:nvPr/>
        </p:nvCxnSpPr>
        <p:spPr>
          <a:xfrm>
            <a:off x="2822175" y="2386582"/>
            <a:ext cx="0" cy="182500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que 28">
            <a:extLst>
              <a:ext uri="{FF2B5EF4-FFF2-40B4-BE49-F238E27FC236}">
                <a16:creationId xmlns:a16="http://schemas.microsoft.com/office/drawing/2014/main" id="{A3434503-F607-7E88-C4CE-C6A84603E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09533" y="4233219"/>
            <a:ext cx="417765" cy="417765"/>
          </a:xfrm>
          <a:prstGeom prst="rect">
            <a:avLst/>
          </a:prstGeom>
        </p:spPr>
      </p:pic>
      <p:pic>
        <p:nvPicPr>
          <p:cNvPr id="20" name="Graphique 100">
            <a:extLst>
              <a:ext uri="{FF2B5EF4-FFF2-40B4-BE49-F238E27FC236}">
                <a16:creationId xmlns:a16="http://schemas.microsoft.com/office/drawing/2014/main" id="{F119D8F6-3C62-115B-9C8A-C05E279015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16044" y="4211588"/>
            <a:ext cx="417764" cy="417764"/>
          </a:xfrm>
          <a:prstGeom prst="rect">
            <a:avLst/>
          </a:prstGeom>
        </p:spPr>
      </p:pic>
      <p:sp>
        <p:nvSpPr>
          <p:cNvPr id="21" name="Organigramme : Connecteur 20">
            <a:extLst>
              <a:ext uri="{FF2B5EF4-FFF2-40B4-BE49-F238E27FC236}">
                <a16:creationId xmlns:a16="http://schemas.microsoft.com/office/drawing/2014/main" id="{EDBF341A-996E-E27B-1396-C09ADCDD148A}"/>
              </a:ext>
            </a:extLst>
          </p:cNvPr>
          <p:cNvSpPr/>
          <p:nvPr/>
        </p:nvSpPr>
        <p:spPr>
          <a:xfrm>
            <a:off x="4449360" y="2121885"/>
            <a:ext cx="264697" cy="26469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space réservé du texte 6">
            <a:extLst>
              <a:ext uri="{FF2B5EF4-FFF2-40B4-BE49-F238E27FC236}">
                <a16:creationId xmlns:a16="http://schemas.microsoft.com/office/drawing/2014/main" id="{47DD6057-711A-035E-AB9A-E40A8FE2DBDD}"/>
              </a:ext>
            </a:extLst>
          </p:cNvPr>
          <p:cNvSpPr txBox="1">
            <a:spLocks/>
          </p:cNvSpPr>
          <p:nvPr/>
        </p:nvSpPr>
        <p:spPr>
          <a:xfrm>
            <a:off x="4152435" y="2488665"/>
            <a:ext cx="858548" cy="2646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500">
                <a:solidFill>
                  <a:schemeClr val="accent2"/>
                </a:solidFill>
                <a:latin typeface="+mj-lt"/>
              </a:rPr>
              <a:t>2010</a:t>
            </a:r>
          </a:p>
        </p:txBody>
      </p:sp>
      <p:sp>
        <p:nvSpPr>
          <p:cNvPr id="23" name="Espace réservé du texte 7">
            <a:extLst>
              <a:ext uri="{FF2B5EF4-FFF2-40B4-BE49-F238E27FC236}">
                <a16:creationId xmlns:a16="http://schemas.microsoft.com/office/drawing/2014/main" id="{11F690FD-879E-E638-62C6-D157922C09D4}"/>
              </a:ext>
            </a:extLst>
          </p:cNvPr>
          <p:cNvSpPr txBox="1">
            <a:spLocks/>
          </p:cNvSpPr>
          <p:nvPr/>
        </p:nvSpPr>
        <p:spPr>
          <a:xfrm>
            <a:off x="4152435" y="2954690"/>
            <a:ext cx="2316976" cy="320547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Grenelle de l’Environnement​</a:t>
            </a:r>
          </a:p>
        </p:txBody>
      </p:sp>
      <p:pic>
        <p:nvPicPr>
          <p:cNvPr id="24" name="Picture 6" descr="Grenelle de l'environnement">
            <a:extLst>
              <a:ext uri="{FF2B5EF4-FFF2-40B4-BE49-F238E27FC236}">
                <a16:creationId xmlns:a16="http://schemas.microsoft.com/office/drawing/2014/main" id="{6C8A4CE2-B844-1EC7-6B84-BF82048C8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743" y="2530569"/>
            <a:ext cx="368542" cy="370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19F17EFB-647F-6CC1-1D9F-EED53DE848F7}"/>
              </a:ext>
            </a:extLst>
          </p:cNvPr>
          <p:cNvCxnSpPr>
            <a:stCxn id="21" idx="4"/>
            <a:endCxn id="22" idx="0"/>
          </p:cNvCxnSpPr>
          <p:nvPr/>
        </p:nvCxnSpPr>
        <p:spPr>
          <a:xfrm>
            <a:off x="4581709" y="2386582"/>
            <a:ext cx="0" cy="1020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rganigramme : Connecteur 27">
            <a:extLst>
              <a:ext uri="{FF2B5EF4-FFF2-40B4-BE49-F238E27FC236}">
                <a16:creationId xmlns:a16="http://schemas.microsoft.com/office/drawing/2014/main" id="{C556F87D-67A5-9E7A-7B67-ABAD19234CB2}"/>
              </a:ext>
            </a:extLst>
          </p:cNvPr>
          <p:cNvSpPr/>
          <p:nvPr/>
        </p:nvSpPr>
        <p:spPr>
          <a:xfrm>
            <a:off x="6214185" y="2121885"/>
            <a:ext cx="264697" cy="26469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space réservé du texte 6">
            <a:extLst>
              <a:ext uri="{FF2B5EF4-FFF2-40B4-BE49-F238E27FC236}">
                <a16:creationId xmlns:a16="http://schemas.microsoft.com/office/drawing/2014/main" id="{5F00E04B-8B67-5759-A59E-A6C578B1E7C9}"/>
              </a:ext>
            </a:extLst>
          </p:cNvPr>
          <p:cNvSpPr txBox="1">
            <a:spLocks/>
          </p:cNvSpPr>
          <p:nvPr/>
        </p:nvSpPr>
        <p:spPr>
          <a:xfrm>
            <a:off x="5852395" y="4211588"/>
            <a:ext cx="995431" cy="26977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500">
                <a:solidFill>
                  <a:schemeClr val="accent2"/>
                </a:solidFill>
                <a:latin typeface="+mj-lt"/>
              </a:rPr>
              <a:t>2020</a:t>
            </a:r>
          </a:p>
        </p:txBody>
      </p:sp>
      <p:sp>
        <p:nvSpPr>
          <p:cNvPr id="30" name="Espace réservé du texte 7">
            <a:extLst>
              <a:ext uri="{FF2B5EF4-FFF2-40B4-BE49-F238E27FC236}">
                <a16:creationId xmlns:a16="http://schemas.microsoft.com/office/drawing/2014/main" id="{BF04597D-F57A-E838-4476-C8FDA9399503}"/>
              </a:ext>
            </a:extLst>
          </p:cNvPr>
          <p:cNvSpPr txBox="1">
            <a:spLocks/>
          </p:cNvSpPr>
          <p:nvPr/>
        </p:nvSpPr>
        <p:spPr>
          <a:xfrm>
            <a:off x="5852396" y="4677613"/>
            <a:ext cx="2316976" cy="13294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Loi AGEC (Agir pour une Économie Circulaire) ​</a:t>
            </a:r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355C2C0C-CF50-799C-8C7A-5510D422DC87}"/>
              </a:ext>
            </a:extLst>
          </p:cNvPr>
          <p:cNvCxnSpPr>
            <a:cxnSpLocks/>
            <a:stCxn id="28" idx="4"/>
            <a:endCxn id="29" idx="0"/>
          </p:cNvCxnSpPr>
          <p:nvPr/>
        </p:nvCxnSpPr>
        <p:spPr>
          <a:xfrm>
            <a:off x="6346534" y="2386582"/>
            <a:ext cx="3577" cy="182500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>
            <a:extLst>
              <a:ext uri="{FF2B5EF4-FFF2-40B4-BE49-F238E27FC236}">
                <a16:creationId xmlns:a16="http://schemas.microsoft.com/office/drawing/2014/main" id="{E2474DE3-E2D0-F7F7-284B-03774BA5F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705" y="4277753"/>
            <a:ext cx="523316" cy="29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E2BBF748-2D38-8B8A-AD75-77AB47B440E0}"/>
              </a:ext>
            </a:extLst>
          </p:cNvPr>
          <p:cNvSpPr txBox="1"/>
          <p:nvPr/>
        </p:nvSpPr>
        <p:spPr>
          <a:xfrm>
            <a:off x="5924920" y="5294046"/>
            <a:ext cx="2244452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fr-FR" sz="700" i="1"/>
              <a:t>                </a:t>
            </a:r>
            <a:r>
              <a:rPr lang="fr-FR" sz="1000" i="1"/>
              <a:t>Extension des obligations </a:t>
            </a:r>
          </a:p>
          <a:p>
            <a:r>
              <a:rPr lang="fr-FR" sz="1000" i="1"/>
              <a:t>            et des filières REP</a:t>
            </a:r>
          </a:p>
        </p:txBody>
      </p:sp>
      <p:pic>
        <p:nvPicPr>
          <p:cNvPr id="44" name="Graphique 43">
            <a:extLst>
              <a:ext uri="{FF2B5EF4-FFF2-40B4-BE49-F238E27FC236}">
                <a16:creationId xmlns:a16="http://schemas.microsoft.com/office/drawing/2014/main" id="{22C25411-797D-00C9-C044-5A24228B14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5971293" y="5327819"/>
            <a:ext cx="375240" cy="332564"/>
          </a:xfrm>
          <a:prstGeom prst="rect">
            <a:avLst/>
          </a:prstGeom>
        </p:spPr>
      </p:pic>
      <p:sp>
        <p:nvSpPr>
          <p:cNvPr id="46" name="Organigramme : Connecteur 45">
            <a:extLst>
              <a:ext uri="{FF2B5EF4-FFF2-40B4-BE49-F238E27FC236}">
                <a16:creationId xmlns:a16="http://schemas.microsoft.com/office/drawing/2014/main" id="{1314B1B0-AD1B-1BFF-4905-5A89D555766A}"/>
              </a:ext>
            </a:extLst>
          </p:cNvPr>
          <p:cNvSpPr/>
          <p:nvPr/>
        </p:nvSpPr>
        <p:spPr>
          <a:xfrm>
            <a:off x="7978598" y="2121885"/>
            <a:ext cx="264697" cy="26469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space réservé du texte 6">
            <a:extLst>
              <a:ext uri="{FF2B5EF4-FFF2-40B4-BE49-F238E27FC236}">
                <a16:creationId xmlns:a16="http://schemas.microsoft.com/office/drawing/2014/main" id="{F1CB592A-35CF-3BE6-6A62-7EBEA7A46BDA}"/>
              </a:ext>
            </a:extLst>
          </p:cNvPr>
          <p:cNvSpPr txBox="1">
            <a:spLocks/>
          </p:cNvSpPr>
          <p:nvPr/>
        </p:nvSpPr>
        <p:spPr>
          <a:xfrm>
            <a:off x="7681673" y="2488665"/>
            <a:ext cx="858548" cy="2646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500">
                <a:solidFill>
                  <a:schemeClr val="accent2"/>
                </a:solidFill>
                <a:latin typeface="+mj-lt"/>
              </a:rPr>
              <a:t>2021</a:t>
            </a:r>
          </a:p>
        </p:txBody>
      </p:sp>
      <p:sp>
        <p:nvSpPr>
          <p:cNvPr id="48" name="Espace réservé du texte 7">
            <a:extLst>
              <a:ext uri="{FF2B5EF4-FFF2-40B4-BE49-F238E27FC236}">
                <a16:creationId xmlns:a16="http://schemas.microsoft.com/office/drawing/2014/main" id="{9D6FC66E-990A-509C-BC70-02FE96155B34}"/>
              </a:ext>
            </a:extLst>
          </p:cNvPr>
          <p:cNvSpPr txBox="1">
            <a:spLocks/>
          </p:cNvSpPr>
          <p:nvPr/>
        </p:nvSpPr>
        <p:spPr>
          <a:xfrm>
            <a:off x="7681673" y="2954690"/>
            <a:ext cx="2316976" cy="320547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Loi Climat et Résilience​</a:t>
            </a:r>
          </a:p>
        </p:txBody>
      </p:sp>
      <p:pic>
        <p:nvPicPr>
          <p:cNvPr id="50" name="Picture 4">
            <a:extLst>
              <a:ext uri="{FF2B5EF4-FFF2-40B4-BE49-F238E27FC236}">
                <a16:creationId xmlns:a16="http://schemas.microsoft.com/office/drawing/2014/main" id="{7E563A54-C0B1-3BD0-4C7E-F06412569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505" y="2530569"/>
            <a:ext cx="368541" cy="36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39AEE637-9C6A-353F-817F-2F0FE63E2452}"/>
              </a:ext>
            </a:extLst>
          </p:cNvPr>
          <p:cNvCxnSpPr>
            <a:stCxn id="46" idx="4"/>
            <a:endCxn id="47" idx="0"/>
          </p:cNvCxnSpPr>
          <p:nvPr/>
        </p:nvCxnSpPr>
        <p:spPr>
          <a:xfrm>
            <a:off x="8110947" y="2386582"/>
            <a:ext cx="0" cy="10208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rganigramme : Connecteur 52">
            <a:extLst>
              <a:ext uri="{FF2B5EF4-FFF2-40B4-BE49-F238E27FC236}">
                <a16:creationId xmlns:a16="http://schemas.microsoft.com/office/drawing/2014/main" id="{B3D575E0-9F92-4FE2-ED30-D2AAF26C6BB0}"/>
              </a:ext>
            </a:extLst>
          </p:cNvPr>
          <p:cNvSpPr/>
          <p:nvPr/>
        </p:nvSpPr>
        <p:spPr>
          <a:xfrm>
            <a:off x="9747403" y="2121885"/>
            <a:ext cx="264697" cy="26469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59192C00-6138-F613-A930-3486DC8CBF4A}"/>
              </a:ext>
            </a:extLst>
          </p:cNvPr>
          <p:cNvSpPr txBox="1">
            <a:spLocks/>
          </p:cNvSpPr>
          <p:nvPr/>
        </p:nvSpPr>
        <p:spPr>
          <a:xfrm>
            <a:off x="9385613" y="4211588"/>
            <a:ext cx="995431" cy="26977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500">
                <a:solidFill>
                  <a:schemeClr val="accent2"/>
                </a:solidFill>
                <a:latin typeface="+mj-lt"/>
              </a:rPr>
              <a:t>2025</a:t>
            </a:r>
          </a:p>
        </p:txBody>
      </p:sp>
      <p:sp>
        <p:nvSpPr>
          <p:cNvPr id="55" name="Espace réservé du texte 7">
            <a:extLst>
              <a:ext uri="{FF2B5EF4-FFF2-40B4-BE49-F238E27FC236}">
                <a16:creationId xmlns:a16="http://schemas.microsoft.com/office/drawing/2014/main" id="{7EF7FA4C-ECD3-F099-53DD-641ED159D54F}"/>
              </a:ext>
            </a:extLst>
          </p:cNvPr>
          <p:cNvSpPr txBox="1">
            <a:spLocks/>
          </p:cNvSpPr>
          <p:nvPr/>
        </p:nvSpPr>
        <p:spPr>
          <a:xfrm>
            <a:off x="9385614" y="4677613"/>
            <a:ext cx="2316976" cy="132940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fr-FR"/>
              <a:t>Règlement PPWR</a:t>
            </a:r>
            <a:r>
              <a:rPr lang="en-US"/>
              <a:t>​</a:t>
            </a:r>
          </a:p>
          <a:p>
            <a:pPr fontAlgn="base"/>
            <a:r>
              <a:rPr lang="fr-FR"/>
              <a:t>(entrée en vigueur le 12/08/2026)</a:t>
            </a:r>
            <a:endParaRPr lang="en-US"/>
          </a:p>
        </p:txBody>
      </p: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81123E26-BA9B-30C0-3F4F-66EC46835341}"/>
              </a:ext>
            </a:extLst>
          </p:cNvPr>
          <p:cNvCxnSpPr>
            <a:cxnSpLocks/>
            <a:stCxn id="53" idx="4"/>
            <a:endCxn id="54" idx="0"/>
          </p:cNvCxnSpPr>
          <p:nvPr/>
        </p:nvCxnSpPr>
        <p:spPr>
          <a:xfrm>
            <a:off x="9879752" y="2386582"/>
            <a:ext cx="3577" cy="182500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ow prepared are you for the Packaging and Packaging Waste Regulation (PPWR)?  - Benchmark Consulting">
            <a:extLst>
              <a:ext uri="{FF2B5EF4-FFF2-40B4-BE49-F238E27FC236}">
                <a16:creationId xmlns:a16="http://schemas.microsoft.com/office/drawing/2014/main" id="{D347BBB4-8665-EAF3-042C-13C176524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440" y="4276302"/>
            <a:ext cx="527179" cy="33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oubelle d'extérieur 120 litres jaune | Communauté de communes du Warndt">
            <a:extLst>
              <a:ext uri="{FF2B5EF4-FFF2-40B4-BE49-F238E27FC236}">
                <a16:creationId xmlns:a16="http://schemas.microsoft.com/office/drawing/2014/main" id="{DDD7573E-B387-FF33-DCFD-C878FABAF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669" y="4607900"/>
            <a:ext cx="1095255" cy="136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103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5ABAAC-9ACC-370B-8957-C6E9D0BC2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Multiplication des filières REP en France depuis plus de 30 ans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32974D-1251-870A-E2E2-D0D14E7D5EC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7F0C747-946B-B8B5-AEC9-06F5DFF10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9" name="Espace réservé du texte 17">
            <a:extLst>
              <a:ext uri="{FF2B5EF4-FFF2-40B4-BE49-F238E27FC236}">
                <a16:creationId xmlns:a16="http://schemas.microsoft.com/office/drawing/2014/main" id="{C7FAF754-18AA-A68B-04DF-231B61AD6895}"/>
              </a:ext>
            </a:extLst>
          </p:cNvPr>
          <p:cNvSpPr>
            <a:spLocks noGrp="1"/>
          </p:cNvSpPr>
          <p:nvPr/>
        </p:nvSpPr>
        <p:spPr bwMode="gray">
          <a:xfrm>
            <a:off x="633368" y="1265333"/>
            <a:ext cx="10649031" cy="50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500" b="0"/>
              <a:t>Une vingtaine de REP se sont développées ces trente dernières années, avec une </a:t>
            </a:r>
            <a:r>
              <a:rPr lang="fr-FR" sz="1500"/>
              <a:t>accélération depuis 2020 </a:t>
            </a:r>
            <a:r>
              <a:rPr lang="fr-FR" sz="1500" b="0"/>
              <a:t>notamment sous l’impulsion de la loi AGEC qui a prévu la création, entre 2021 et 2025, d’une </a:t>
            </a:r>
            <a:r>
              <a:rPr lang="fr-FR" sz="1500"/>
              <a:t>dizaine de filières supplémentaires.</a:t>
            </a:r>
            <a:r>
              <a:rPr lang="fr-FR" sz="1500" b="0"/>
              <a:t>​​</a:t>
            </a:r>
          </a:p>
        </p:txBody>
      </p:sp>
      <p:sp>
        <p:nvSpPr>
          <p:cNvPr id="12" name="Espace réservé du texte 17">
            <a:extLst>
              <a:ext uri="{FF2B5EF4-FFF2-40B4-BE49-F238E27FC236}">
                <a16:creationId xmlns:a16="http://schemas.microsoft.com/office/drawing/2014/main" id="{50C6D291-E403-1481-D0B7-E0624DBB5554}"/>
              </a:ext>
            </a:extLst>
          </p:cNvPr>
          <p:cNvSpPr>
            <a:spLocks noGrp="1"/>
          </p:cNvSpPr>
          <p:nvPr/>
        </p:nvSpPr>
        <p:spPr bwMode="gray">
          <a:xfrm>
            <a:off x="633368" y="4453128"/>
            <a:ext cx="2316976" cy="50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50" b="0">
                <a:solidFill>
                  <a:schemeClr val="accent1"/>
                </a:solidFill>
              </a:rPr>
              <a:t>Filières encadrées par la réglementation européenne</a:t>
            </a:r>
          </a:p>
          <a:p>
            <a:endParaRPr lang="fr-FR" sz="1050">
              <a:solidFill>
                <a:schemeClr val="accent1"/>
              </a:solidFill>
            </a:endParaRPr>
          </a:p>
          <a:p>
            <a:r>
              <a:rPr lang="fr-FR" sz="1050" b="0">
                <a:solidFill>
                  <a:schemeClr val="accent3"/>
                </a:solidFill>
              </a:rPr>
              <a:t>Filières spécifiques françaises</a:t>
            </a:r>
          </a:p>
          <a:p>
            <a:endParaRPr lang="fr-FR" sz="1050"/>
          </a:p>
          <a:p>
            <a:r>
              <a:rPr lang="fr-FR" sz="1050" b="0">
                <a:solidFill>
                  <a:schemeClr val="tx1">
                    <a:lumMod val="50000"/>
                    <a:lumOff val="50000"/>
                  </a:schemeClr>
                </a:solidFill>
              </a:rPr>
              <a:t>Filières volontaires</a:t>
            </a:r>
          </a:p>
          <a:p>
            <a:endParaRPr lang="fr-FR" sz="1050"/>
          </a:p>
          <a:p>
            <a:r>
              <a:rPr lang="fr-FR" sz="1050" b="0">
                <a:solidFill>
                  <a:schemeClr val="accent2"/>
                </a:solidFill>
              </a:rPr>
              <a:t>Nouvelles filières à venir</a:t>
            </a:r>
            <a:endParaRPr lang="fr-FR" sz="1050">
              <a:solidFill>
                <a:schemeClr val="accent2"/>
              </a:solidFill>
            </a:endParaRPr>
          </a:p>
        </p:txBody>
      </p:sp>
      <p:pic>
        <p:nvPicPr>
          <p:cNvPr id="16" name="Image 15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AFCF6681-B680-44D1-707E-EFEA58A47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092" y="1700152"/>
            <a:ext cx="7964557" cy="497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086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CD0EB-06F6-0020-2A18-D92F389EA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2F4609D7-0A1C-EA8D-166D-00D1FA1B0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02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726F26F-4476-2337-10C3-BADA4A5B16C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0B98286-AAD4-F31D-8D58-F855DD28E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62275990-7068-27F5-C304-4A3384691F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Contexte réglementaire</a:t>
            </a:r>
          </a:p>
        </p:txBody>
      </p:sp>
      <p:pic>
        <p:nvPicPr>
          <p:cNvPr id="13" name="Espace réservé pour une image  12" descr="Une image contenant conteneur, Caractère coloré&#10;&#10;Le contenu généré par l’IA peut être incorrect.">
            <a:extLst>
              <a:ext uri="{FF2B5EF4-FFF2-40B4-BE49-F238E27FC236}">
                <a16:creationId xmlns:a16="http://schemas.microsoft.com/office/drawing/2014/main" id="{ACC017AD-6D6F-255E-91E1-FCF51D532A29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73" b="3"/>
          <a:stretch>
            <a:fillRect/>
          </a:stretch>
        </p:blipFill>
        <p:spPr>
          <a:xfrm>
            <a:off x="629400" y="3416400"/>
            <a:ext cx="10933200" cy="2808000"/>
          </a:xfrm>
        </p:spPr>
      </p:pic>
    </p:spTree>
    <p:extLst>
      <p:ext uri="{BB962C8B-B14F-4D97-AF65-F5344CB8AC3E}">
        <p14:creationId xmlns:p14="http://schemas.microsoft.com/office/powerpoint/2010/main" val="1135400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D36EB3-7B7A-7537-B0B5-D7C8AA234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Un défi à la portée du métier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AE8C970-2D7E-453B-28FE-81B1D1B1A2A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FEDE7CF-4B35-C9A3-1F38-103E2AFA1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67C5714-913A-52E4-62CC-CB30BC67CF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3368" y="1131092"/>
            <a:ext cx="5271658" cy="943241"/>
          </a:xfrm>
        </p:spPr>
        <p:txBody>
          <a:bodyPr/>
          <a:lstStyle/>
          <a:p>
            <a:r>
              <a:rPr lang="fr-FR"/>
              <a:t>Avec près de </a:t>
            </a:r>
            <a:r>
              <a:rPr lang="fr-FR" sz="2000">
                <a:solidFill>
                  <a:schemeClr val="accent2"/>
                </a:solidFill>
                <a:latin typeface="+mj-lt"/>
              </a:rPr>
              <a:t>400 000 établissements </a:t>
            </a:r>
            <a:r>
              <a:rPr lang="fr-FR"/>
              <a:t>de restauration et de débits de boisson en France, votre profession a le pouvoir de faire bouger les lignes ! ​</a:t>
            </a:r>
          </a:p>
        </p:txBody>
      </p:sp>
      <p:pic>
        <p:nvPicPr>
          <p:cNvPr id="29" name="Espace réservé pour une image  28" descr="Une image contenant personne, Visage humain, habits, sourire&#10;&#10;Le contenu généré par l’IA peut être incorrect.">
            <a:extLst>
              <a:ext uri="{FF2B5EF4-FFF2-40B4-BE49-F238E27FC236}">
                <a16:creationId xmlns:a16="http://schemas.microsoft.com/office/drawing/2014/main" id="{63A6B7BA-474C-841B-F4F7-71E44F3639C9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3" b="1893"/>
          <a:stretch>
            <a:fillRect/>
          </a:stretch>
        </p:blipFill>
        <p:spPr/>
      </p:pic>
      <p:sp>
        <p:nvSpPr>
          <p:cNvPr id="31" name="Espace réservé du texte 8">
            <a:extLst>
              <a:ext uri="{FF2B5EF4-FFF2-40B4-BE49-F238E27FC236}">
                <a16:creationId xmlns:a16="http://schemas.microsoft.com/office/drawing/2014/main" id="{8DB2B7FA-EB1D-D185-31B0-7F114178C281}"/>
              </a:ext>
            </a:extLst>
          </p:cNvPr>
          <p:cNvSpPr txBox="1">
            <a:spLocks/>
          </p:cNvSpPr>
          <p:nvPr/>
        </p:nvSpPr>
        <p:spPr bwMode="gray">
          <a:xfrm>
            <a:off x="633368" y="2212240"/>
            <a:ext cx="5271658" cy="22043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2745" lvl="1" indent="-285750" fontAlgn="ctr"/>
            <a:r>
              <a:rPr lang="fr-FR" b="1"/>
              <a:t>Restauration collective </a:t>
            </a:r>
          </a:p>
          <a:p>
            <a:pPr marL="86995" lvl="1" indent="0" fontAlgn="ctr">
              <a:buNone/>
            </a:pPr>
            <a:r>
              <a:rPr lang="fr-FR"/>
              <a:t>     </a:t>
            </a:r>
            <a:r>
              <a:rPr lang="fr-FR" sz="1200"/>
              <a:t>(cantines d’écoles, d’entreprises, d’hôpitaux, etc.)</a:t>
            </a:r>
            <a:endParaRPr lang="fr-FR"/>
          </a:p>
          <a:p>
            <a:pPr marL="372745" lvl="1" indent="-285750" fontAlgn="ctr"/>
            <a:r>
              <a:rPr lang="fr-FR" b="1"/>
              <a:t>Restauration commerciale </a:t>
            </a:r>
          </a:p>
          <a:p>
            <a:pPr marL="86995" lvl="1" indent="0" fontAlgn="ctr">
              <a:buNone/>
            </a:pPr>
            <a:r>
              <a:rPr lang="fr-FR"/>
              <a:t>     </a:t>
            </a:r>
            <a:r>
              <a:rPr lang="fr-FR" sz="1200"/>
              <a:t>(restaurants traditionnels, fast-food, débits de boisson, etc.)</a:t>
            </a:r>
          </a:p>
          <a:p>
            <a:pPr marL="372745" lvl="1" indent="-285750" fontAlgn="ctr"/>
            <a:r>
              <a:rPr lang="fr-FR" b="1"/>
              <a:t>Commerces alimentaires </a:t>
            </a:r>
          </a:p>
          <a:p>
            <a:pPr marL="86995" lvl="1" indent="0" fontAlgn="ctr">
              <a:buNone/>
            </a:pPr>
            <a:r>
              <a:rPr lang="fr-FR" sz="1200"/>
              <a:t>       (boulangeries, pâtisseries, supérettes, etc.)</a:t>
            </a:r>
          </a:p>
          <a:p>
            <a:pPr marL="372745" lvl="1" indent="-285750" fontAlgn="ctr"/>
            <a:r>
              <a:rPr lang="fr-FR" b="1"/>
              <a:t>Circuits de ventes alternatifs </a:t>
            </a:r>
          </a:p>
          <a:p>
            <a:pPr marL="86995" lvl="1" indent="0" fontAlgn="ctr">
              <a:buNone/>
            </a:pPr>
            <a:r>
              <a:rPr lang="fr-FR"/>
              <a:t>      </a:t>
            </a:r>
            <a:r>
              <a:rPr lang="fr-FR" sz="1200"/>
              <a:t>(stations-service et ambulants par exemple)</a:t>
            </a:r>
          </a:p>
          <a:p>
            <a:pPr marL="372745" lvl="1" indent="-285750"/>
            <a:r>
              <a:rPr lang="fr-FR"/>
              <a:t>Autres acteurs </a:t>
            </a:r>
          </a:p>
          <a:p>
            <a:pPr marL="86995" lvl="1" indent="0">
              <a:buNone/>
            </a:pPr>
            <a:r>
              <a:rPr lang="fr-FR"/>
              <a:t>      </a:t>
            </a:r>
            <a:r>
              <a:rPr lang="fr-FR" sz="1200"/>
              <a:t>(organisateurs de réception ou les GMS)</a:t>
            </a:r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D34F06F-6E41-9A51-BD88-F7FFFC018960}"/>
              </a:ext>
            </a:extLst>
          </p:cNvPr>
          <p:cNvSpPr/>
          <p:nvPr/>
        </p:nvSpPr>
        <p:spPr>
          <a:xfrm>
            <a:off x="1563624" y="4681079"/>
            <a:ext cx="4341400" cy="141081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b="1"/>
              <a:t>Pour rappel :</a:t>
            </a:r>
          </a:p>
          <a:p>
            <a:pPr algn="just"/>
            <a:r>
              <a:rPr lang="fr-FR" sz="1200">
                <a:solidFill>
                  <a:schemeClr val="bg1"/>
                </a:solidFill>
              </a:rPr>
              <a:t>Est considéré c</a:t>
            </a:r>
            <a:r>
              <a:rPr lang="fr-FR" sz="1200">
                <a:solidFill>
                  <a:schemeClr val="bg1"/>
                </a:solidFill>
                <a:ea typeface="Aptos" panose="020B0004020202020204" pitchFamily="34" charset="0"/>
                <a:cs typeface="Aptos" panose="020B0004020202020204" pitchFamily="34" charset="0"/>
              </a:rPr>
              <a:t>omme un professionnel de la restauration  :</a:t>
            </a:r>
            <a:endParaRPr lang="fr-FR" sz="1200">
              <a:solidFill>
                <a:schemeClr val="bg1"/>
              </a:solidFill>
              <a:ea typeface="Aptos" panose="020B0004020202020204" pitchFamily="34" charset="0"/>
              <a:cs typeface="Times New Roman"/>
            </a:endParaRPr>
          </a:p>
          <a:p>
            <a:pPr marL="171450" indent="-171450" algn="just">
              <a:buFont typeface="Calibri"/>
              <a:buChar char="-"/>
            </a:pPr>
            <a:r>
              <a:rPr lang="fr-FR" sz="1200">
                <a:solidFill>
                  <a:schemeClr val="bg1"/>
                </a:solidFill>
                <a:ea typeface="Times New Roman" panose="02020603050405020304" pitchFamily="18" charset="0"/>
                <a:cs typeface="Times New Roman"/>
              </a:rPr>
              <a:t>Tout établissement qui  prépare ou transforme un produit cuisiné dans un laboratoire interne à son magasin ;</a:t>
            </a:r>
            <a:endParaRPr lang="fr-FR" sz="1200">
              <a:solidFill>
                <a:schemeClr val="bg1"/>
              </a:solidFill>
              <a:ea typeface="Aptos" panose="020B0004020202020204" pitchFamily="34" charset="0"/>
              <a:cs typeface="Times New Roman"/>
            </a:endParaRPr>
          </a:p>
          <a:p>
            <a:pPr marL="171450" indent="-171450" algn="just">
              <a:buFont typeface="Calibri"/>
              <a:buChar char="-"/>
            </a:pPr>
            <a:r>
              <a:rPr lang="fr-FR" sz="1200">
                <a:solidFill>
                  <a:schemeClr val="bg1"/>
                </a:solidFill>
                <a:cs typeface="Times New Roman"/>
              </a:rPr>
              <a:t>Si les produits ainsi cuisinés sont destinés à une consommation immédiate, sur place ou à emporter.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D5C1925-DCBF-E313-084D-B43B52B2A195}"/>
              </a:ext>
            </a:extLst>
          </p:cNvPr>
          <p:cNvSpPr/>
          <p:nvPr/>
        </p:nvSpPr>
        <p:spPr>
          <a:xfrm>
            <a:off x="522068" y="4681079"/>
            <a:ext cx="1041556" cy="141081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8" name="Graphique 37">
            <a:extLst>
              <a:ext uri="{FF2B5EF4-FFF2-40B4-BE49-F238E27FC236}">
                <a16:creationId xmlns:a16="http://schemas.microsoft.com/office/drawing/2014/main" id="{E1BC91DD-B32E-A82F-7E95-DC0EBA5E29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9501" y="5009292"/>
            <a:ext cx="914588" cy="75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056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B9A363-A135-9C1C-012A-EBFE6EB77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Les obligations réglementaires qui s’appliquent à la filière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3A3E89A-0689-9273-DACB-54AF6F3AAE7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2CA4C2-FD14-49EB-B46A-D4745CDB2B8B}" type="datetime1">
              <a:rPr lang="en-GB" smtClean="0"/>
              <a:pPr/>
              <a:t>24/11/2025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88F1E16-8CC0-D6C9-617A-51C6D119C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9" name="Espace réservé du texte 17">
            <a:extLst>
              <a:ext uri="{FF2B5EF4-FFF2-40B4-BE49-F238E27FC236}">
                <a16:creationId xmlns:a16="http://schemas.microsoft.com/office/drawing/2014/main" id="{53567659-5543-E2A0-3A38-7D572699A90A}"/>
              </a:ext>
            </a:extLst>
          </p:cNvPr>
          <p:cNvSpPr>
            <a:spLocks noGrp="1"/>
          </p:cNvSpPr>
          <p:nvPr/>
        </p:nvSpPr>
        <p:spPr bwMode="gray">
          <a:xfrm>
            <a:off x="1298447" y="1283621"/>
            <a:ext cx="9983951" cy="50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b="0"/>
              <a:t>Le tri des emballages : une obligation, mais surtout une opportunité !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9D5DD691-6EA6-508D-2EFC-7041FB1DB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1781" y="1103001"/>
            <a:ext cx="595640" cy="53598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EE5494B-7887-8B5C-3B4D-84083A7E2B55}"/>
              </a:ext>
            </a:extLst>
          </p:cNvPr>
          <p:cNvSpPr txBox="1"/>
          <p:nvPr/>
        </p:nvSpPr>
        <p:spPr>
          <a:xfrm>
            <a:off x="611781" y="2054657"/>
            <a:ext cx="5880459" cy="3554819"/>
          </a:xfrm>
          <a:prstGeom prst="rect">
            <a:avLst/>
          </a:prstGeom>
          <a:noFill/>
          <a:ln w="28575">
            <a:solidFill>
              <a:schemeClr val="accent3"/>
            </a:solidFill>
            <a:prstDash val="sysDash"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  <a:p>
            <a:pPr algn="ctr"/>
            <a:endParaRPr lang="fr-FR" sz="1500" b="1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B436087-611D-8B24-D4E9-02FDC2E42214}"/>
              </a:ext>
            </a:extLst>
          </p:cNvPr>
          <p:cNvSpPr txBox="1"/>
          <p:nvPr/>
        </p:nvSpPr>
        <p:spPr>
          <a:xfrm>
            <a:off x="6662193" y="2020058"/>
            <a:ext cx="4530063" cy="830997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fr-FR" b="1"/>
          </a:p>
          <a:p>
            <a:pPr algn="ctr"/>
            <a:r>
              <a:rPr lang="fr-FR" sz="1500" b="1"/>
              <a:t>Collectez et valorisez vos </a:t>
            </a:r>
          </a:p>
          <a:p>
            <a:pPr algn="ctr"/>
            <a:r>
              <a:rPr lang="fr-FR" sz="1500" b="1"/>
              <a:t>huiles alimentaires usagées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E4163EA-CE00-8C2E-300E-B75D2C3185E7}"/>
              </a:ext>
            </a:extLst>
          </p:cNvPr>
          <p:cNvSpPr/>
          <p:nvPr/>
        </p:nvSpPr>
        <p:spPr>
          <a:xfrm>
            <a:off x="2032633" y="1827654"/>
            <a:ext cx="2785730" cy="413804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019BF46-585C-69D5-3D0F-D61491583850}"/>
              </a:ext>
            </a:extLst>
          </p:cNvPr>
          <p:cNvSpPr txBox="1"/>
          <p:nvPr/>
        </p:nvSpPr>
        <p:spPr>
          <a:xfrm>
            <a:off x="2032633" y="1817677"/>
            <a:ext cx="278573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fr-FR" sz="2400">
                <a:solidFill>
                  <a:schemeClr val="bg1"/>
                </a:solidFill>
                <a:latin typeface="Trade Gothic Inline" panose="020B0504030203020204" pitchFamily="34" charset="0"/>
              </a:rPr>
              <a:t>LA LOI AGEC*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96FAB2A-CE39-FB5B-EA93-FEA2A5437498}"/>
              </a:ext>
            </a:extLst>
          </p:cNvPr>
          <p:cNvSpPr/>
          <p:nvPr/>
        </p:nvSpPr>
        <p:spPr>
          <a:xfrm>
            <a:off x="6799346" y="1820157"/>
            <a:ext cx="4255756" cy="42879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851DD0E-A34E-01CD-6BCA-1A436B754C19}"/>
              </a:ext>
            </a:extLst>
          </p:cNvPr>
          <p:cNvSpPr txBox="1"/>
          <p:nvPr/>
        </p:nvSpPr>
        <p:spPr>
          <a:xfrm>
            <a:off x="6900439" y="1853437"/>
            <a:ext cx="4053570" cy="403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000">
                <a:solidFill>
                  <a:schemeClr val="bg1"/>
                </a:solidFill>
                <a:latin typeface="Trade Gothic Inline" panose="020B0504030203020204" pitchFamily="34" charset="0"/>
              </a:rPr>
              <a:t>LE CODE DE L’ENVIRONNEMENT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7AB2A62-4273-A879-651C-43D14ABED7DB}"/>
              </a:ext>
            </a:extLst>
          </p:cNvPr>
          <p:cNvSpPr txBox="1"/>
          <p:nvPr/>
        </p:nvSpPr>
        <p:spPr>
          <a:xfrm>
            <a:off x="6662195" y="3442997"/>
            <a:ext cx="4530062" cy="2169825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fr-FR" sz="1500" b="1"/>
          </a:p>
          <a:p>
            <a:endParaRPr lang="fr-FR" sz="1500" b="1"/>
          </a:p>
          <a:p>
            <a:endParaRPr lang="fr-FR" sz="1500" b="1"/>
          </a:p>
          <a:p>
            <a:endParaRPr lang="fr-FR" sz="1500" b="1"/>
          </a:p>
          <a:p>
            <a:endParaRPr lang="fr-FR" sz="1500" b="1"/>
          </a:p>
          <a:p>
            <a:endParaRPr lang="fr-FR" sz="1500" b="1"/>
          </a:p>
          <a:p>
            <a:endParaRPr lang="fr-FR" sz="1500" b="1"/>
          </a:p>
          <a:p>
            <a:endParaRPr lang="fr-FR" sz="1500" b="1"/>
          </a:p>
          <a:p>
            <a:endParaRPr lang="fr-FR" sz="15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C2B0B47-9550-0B9E-637E-FD39365A4913}"/>
              </a:ext>
            </a:extLst>
          </p:cNvPr>
          <p:cNvSpPr/>
          <p:nvPr/>
        </p:nvSpPr>
        <p:spPr>
          <a:xfrm>
            <a:off x="6799346" y="3228598"/>
            <a:ext cx="4255756" cy="42879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F4A432F-A38B-73B2-3D53-15E042BF92ED}"/>
              </a:ext>
            </a:extLst>
          </p:cNvPr>
          <p:cNvSpPr txBox="1"/>
          <p:nvPr/>
        </p:nvSpPr>
        <p:spPr>
          <a:xfrm>
            <a:off x="6799346" y="3212164"/>
            <a:ext cx="4255756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fr-FR" sz="2400">
                <a:solidFill>
                  <a:schemeClr val="bg1"/>
                </a:solidFill>
                <a:latin typeface="Trade Gothic Inline" panose="020B0504030203020204" pitchFamily="34" charset="0"/>
              </a:rPr>
              <a:t>La Loi </a:t>
            </a:r>
            <a:r>
              <a:rPr lang="fr-FR" sz="2400" err="1">
                <a:solidFill>
                  <a:schemeClr val="bg1"/>
                </a:solidFill>
                <a:latin typeface="Trade Gothic Inline" panose="020B0504030203020204" pitchFamily="34" charset="0"/>
              </a:rPr>
              <a:t>egalim</a:t>
            </a:r>
            <a:endParaRPr lang="fr-FR" sz="2400">
              <a:solidFill>
                <a:schemeClr val="bg1"/>
              </a:solidFill>
              <a:latin typeface="Trade Gothic Inline" panose="020B0504030203020204" pitchFamily="34" charset="0"/>
            </a:endParaRP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A975E873-43AB-500C-D15A-F8C7454B2864}"/>
              </a:ext>
            </a:extLst>
          </p:cNvPr>
          <p:cNvSpPr txBox="1">
            <a:spLocks/>
          </p:cNvSpPr>
          <p:nvPr/>
        </p:nvSpPr>
        <p:spPr bwMode="gray">
          <a:xfrm>
            <a:off x="781735" y="2375291"/>
            <a:ext cx="5540550" cy="30961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995" lvl="1" indent="0" fontAlgn="ctr">
              <a:buNone/>
            </a:pPr>
            <a:r>
              <a:rPr lang="fr-FR" b="1"/>
              <a:t>Organisez le tri de vos déchets.</a:t>
            </a:r>
          </a:p>
          <a:p>
            <a:pPr marL="86995" lvl="1" indent="0" fontAlgn="ctr">
              <a:buNone/>
            </a:pPr>
            <a:r>
              <a:rPr lang="fr-FR"/>
              <a:t>Vous êtes d’ores et déjà tenus d’avoir des poubelles distinctes pour trier les emballages :  </a:t>
            </a:r>
          </a:p>
          <a:p>
            <a:pPr marL="372745" lvl="1" indent="-285750" fontAlgn="ctr"/>
            <a:r>
              <a:rPr lang="fr-FR" sz="1400"/>
              <a:t>Plastique / papier / carton / métal</a:t>
            </a:r>
          </a:p>
          <a:p>
            <a:pPr marL="372745" lvl="1" indent="-285750" fontAlgn="ctr"/>
            <a:r>
              <a:rPr lang="fr-FR" sz="1400"/>
              <a:t>Verre</a:t>
            </a:r>
          </a:p>
          <a:p>
            <a:pPr marL="372745" lvl="1" indent="-285750" fontAlgn="ctr"/>
            <a:r>
              <a:rPr lang="fr-FR" sz="1400"/>
              <a:t>Ordures ménagères</a:t>
            </a:r>
          </a:p>
          <a:p>
            <a:pPr marL="372745" lvl="1" indent="-285750" fontAlgn="ctr"/>
            <a:r>
              <a:rPr lang="fr-FR" sz="1400"/>
              <a:t>Biodéchets (depuis le 1</a:t>
            </a:r>
            <a:r>
              <a:rPr lang="fr-FR" sz="1400" baseline="30000"/>
              <a:t>er</a:t>
            </a:r>
            <a:r>
              <a:rPr lang="fr-FR" sz="1400"/>
              <a:t> janvier 2024)</a:t>
            </a:r>
          </a:p>
          <a:p>
            <a:pPr marL="372745" lvl="1" indent="-285750" fontAlgn="ctr"/>
            <a:endParaRPr lang="fr-FR" sz="1200"/>
          </a:p>
          <a:p>
            <a:pPr marL="86995" lvl="1" indent="0" fontAlgn="ctr">
              <a:buNone/>
            </a:pPr>
            <a:r>
              <a:rPr lang="fr-FR" b="1"/>
              <a:t>Interdiction progressive du plastique à usage unique :</a:t>
            </a:r>
          </a:p>
          <a:p>
            <a:pPr marL="372745" lvl="1" indent="-285750" fontAlgn="ctr"/>
            <a:r>
              <a:rPr lang="fr-FR" sz="1400"/>
              <a:t>Depuis 2021 : pailles, couverts, assiettes, boîtes en polystyrène expansé (type fast-food), couvercles de gobelets, etc.</a:t>
            </a:r>
          </a:p>
          <a:p>
            <a:pPr marL="372745" lvl="1" indent="-285750" fontAlgn="ctr"/>
            <a:endParaRPr lang="fr-FR" sz="1200"/>
          </a:p>
          <a:p>
            <a:pPr marL="86995" lvl="1" indent="0" fontAlgn="ctr">
              <a:buNone/>
            </a:pPr>
            <a:r>
              <a:rPr lang="fr-FR" b="1"/>
              <a:t>Sur le réemploi :</a:t>
            </a:r>
          </a:p>
          <a:p>
            <a:pPr marL="372745" lvl="1" indent="-285750" fontAlgn="ctr"/>
            <a:r>
              <a:rPr lang="fr-FR" sz="1400"/>
              <a:t>10% d’emballages réemployés d’ici 2027.</a:t>
            </a:r>
          </a:p>
          <a:p>
            <a:pPr marL="86995" lvl="1" indent="0" fontAlgn="ctr">
              <a:buNone/>
            </a:pPr>
            <a:endParaRPr lang="fr-FR" sz="1400"/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4DD49392-14A2-CF05-92DA-5200592F97BC}"/>
              </a:ext>
            </a:extLst>
          </p:cNvPr>
          <p:cNvSpPr txBox="1">
            <a:spLocks/>
          </p:cNvSpPr>
          <p:nvPr/>
        </p:nvSpPr>
        <p:spPr bwMode="gray">
          <a:xfrm>
            <a:off x="6799346" y="3781108"/>
            <a:ext cx="4255756" cy="15316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995" lvl="1" indent="0" fontAlgn="ctr">
              <a:buNone/>
            </a:pPr>
            <a:r>
              <a:rPr lang="fr-FR"/>
              <a:t>Encouragez une alimentation saine, durable et accessible à tous. </a:t>
            </a:r>
            <a:r>
              <a:rPr lang="fr-FR" b="1"/>
              <a:t>En termes de gestion des déchets, elle impose :</a:t>
            </a:r>
          </a:p>
          <a:p>
            <a:pPr marL="372745" lvl="1" indent="-285750" fontAlgn="ctr"/>
            <a:r>
              <a:rPr lang="fr-FR" sz="1400"/>
              <a:t>Fin du plastique à usage unique : depuis janvier 2025, la restauration collective (scolaire, universitaire, etc.) doit éliminer les contenants en plastique à usage unique pour la cuisson, le réchauffage et le service.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EFE9B031-8B37-0F8D-8769-228DC9A5CB64}"/>
              </a:ext>
            </a:extLst>
          </p:cNvPr>
          <p:cNvGrpSpPr/>
          <p:nvPr/>
        </p:nvGrpSpPr>
        <p:grpSpPr>
          <a:xfrm>
            <a:off x="781734" y="5618999"/>
            <a:ext cx="5710505" cy="812288"/>
            <a:chOff x="2043348" y="5901864"/>
            <a:chExt cx="4625341" cy="812288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F32ECFC7-4105-A395-8937-8B197E8C09C8}"/>
                </a:ext>
              </a:extLst>
            </p:cNvPr>
            <p:cNvSpPr txBox="1"/>
            <p:nvPr/>
          </p:nvSpPr>
          <p:spPr>
            <a:xfrm>
              <a:off x="2387899" y="6190932"/>
              <a:ext cx="428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>
                  <a:latin typeface="Cabin" pitchFamily="2" charset="0"/>
                </a:rPr>
                <a:t>*Dite « Loi Anti-Gaspillage pour une économie circulaire » </a:t>
              </a:r>
            </a:p>
          </p:txBody>
        </p:sp>
        <p:pic>
          <p:nvPicPr>
            <p:cNvPr id="26" name="Image 25" descr="Une image contenant noir, obscurité, noir et blanc&#10;&#10;Le contenu généré par l’IA peut être incorrect.">
              <a:extLst>
                <a:ext uri="{FF2B5EF4-FFF2-40B4-BE49-F238E27FC236}">
                  <a16:creationId xmlns:a16="http://schemas.microsoft.com/office/drawing/2014/main" id="{0D3EF98B-F335-E163-96A0-000E006B17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43348" y="5901864"/>
              <a:ext cx="377857" cy="6040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5203537"/>
      </p:ext>
    </p:extLst>
  </p:cSld>
  <p:clrMapOvr>
    <a:masterClrMapping/>
  </p:clrMapOvr>
</p:sld>
</file>

<file path=ppt/theme/theme1.xml><?xml version="1.0" encoding="utf-8"?>
<a:theme xmlns:a="http://schemas.openxmlformats.org/drawingml/2006/main" name="Client">
  <a:themeElements>
    <a:clrScheme name="CITEO PRO PPT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263864"/>
      </a:accent1>
      <a:accent2>
        <a:srgbClr val="3A76F6"/>
      </a:accent2>
      <a:accent3>
        <a:srgbClr val="F56652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0000"/>
      </a:folHlink>
    </a:clrScheme>
    <a:fontScheme name="Gill Sans Nova Inline Regular - Arial">
      <a:majorFont>
        <a:latin typeface="Gill Sans Nova Inline Regular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Bleu marine 100%">
      <a:srgbClr val="263864"/>
    </a:custClr>
    <a:custClr name="Bleu marine 80%">
      <a:srgbClr val="516083"/>
    </a:custClr>
    <a:custClr name="Bleu marine 60%">
      <a:srgbClr val="7D88A2"/>
    </a:custClr>
    <a:custClr name="Bleu marine 40%">
      <a:srgbClr val="A8AFC1"/>
    </a:custClr>
    <a:custClr name="Bleu marine 20%">
      <a:srgbClr val="D4D7E0"/>
    </a:custClr>
    <a:custClr name="Custom Color 6">
      <a:srgbClr val="FFFFFF"/>
    </a:custClr>
    <a:custClr name="Custom Color 7">
      <a:srgbClr val="FFFFFF"/>
    </a:custClr>
    <a:custClr name="Custom Color 8">
      <a:srgbClr val="FFFFFF"/>
    </a:custClr>
    <a:custClr name="Custom Color 9">
      <a:srgbClr val="FFFFFF"/>
    </a:custClr>
    <a:custClr name="Custom Color 10">
      <a:srgbClr val="FFFFFF"/>
    </a:custClr>
    <a:custClr name="Papier &amp; Carton">
      <a:srgbClr val="0071B1"/>
    </a:custClr>
    <a:custClr name="Verre">
      <a:srgbClr val="428633"/>
    </a:custClr>
    <a:custClr name="Plastiques">
      <a:srgbClr val="F3D224"/>
    </a:custClr>
    <a:custClr name="Metal">
      <a:srgbClr val="6A6865"/>
    </a:custClr>
    <a:custClr name="Emaballages complexes">
      <a:srgbClr val="EE7336"/>
    </a:custClr>
    <a:custClr name="Univer Reduction">
      <a:srgbClr val="30CFFF"/>
    </a:custClr>
    <a:custClr name="Univers Reemploi">
      <a:srgbClr val="7C3AED"/>
    </a:custClr>
    <a:custClr name="Univers Recyclage">
      <a:srgbClr val="FFCC15"/>
    </a:custClr>
    <a:custClr name="Custom Color 19">
      <a:srgbClr val="FFFFFF"/>
    </a:custClr>
    <a:custClr name="Custom Color 20">
      <a:srgbClr val="FFFFFF"/>
    </a:custClr>
    <a:custClr name="Custom Color 21">
      <a:srgbClr val="FFFFFF"/>
    </a:custClr>
    <a:custClr name="Custom Color 22">
      <a:srgbClr val="FFFFFF"/>
    </a:custClr>
    <a:custClr name="Custom Color 23">
      <a:srgbClr val="FFFFFF"/>
    </a:custClr>
    <a:custClr name="Custom Color 24">
      <a:srgbClr val="FFFFFF"/>
    </a:custClr>
    <a:custClr name="Custom Color 25">
      <a:srgbClr val="FFFFFF"/>
    </a:custClr>
    <a:custClr name="Custom Color 26">
      <a:srgbClr val="FFFFFF"/>
    </a:custClr>
    <a:custClr name="Custom Color 27">
      <a:srgbClr val="FFFFFF"/>
    </a:custClr>
    <a:custClr name="Custom Color 28">
      <a:srgbClr val="FFFFFF"/>
    </a:custClr>
    <a:custClr name="Custom Color 29">
      <a:srgbClr val="FFFFFF"/>
    </a:custClr>
    <a:custClr name="Custom Color 30">
      <a:srgbClr val="FFFFFF"/>
    </a:custClr>
    <a:custClr name="Custom Color 31">
      <a:srgbClr val="FFFFFF"/>
    </a:custClr>
    <a:custClr name="Custom Color 32">
      <a:srgbClr val="FFFFFF"/>
    </a:custClr>
    <a:custClr name="Custom Color 33">
      <a:srgbClr val="FFFFFF"/>
    </a:custClr>
    <a:custClr name="Custom Color 34">
      <a:srgbClr val="FFFFFF"/>
    </a:custClr>
    <a:custClr name="Custom Color 35">
      <a:srgbClr val="FFFFFF"/>
    </a:custClr>
    <a:custClr name="Custom Color 36">
      <a:srgbClr val="FFFFFF"/>
    </a:custClr>
    <a:custClr name="Custom Color 37">
      <a:srgbClr val="FFFFFF"/>
    </a:custClr>
    <a:custClr name="Custom Color 38">
      <a:srgbClr val="FFFFFF"/>
    </a:custClr>
    <a:custClr name="Custom Color 39">
      <a:srgbClr val="FFFFFF"/>
    </a:custClr>
    <a:custClr name="Custom Color 40">
      <a:srgbClr val="FFFFFF"/>
    </a:custClr>
    <a:custClr name="Custom Color 41">
      <a:srgbClr val="FFFFFF"/>
    </a:custClr>
    <a:custClr name="Custom Color 42">
      <a:srgbClr val="FFFFFF"/>
    </a:custClr>
    <a:custClr name="Custom Color 43">
      <a:srgbClr val="FFFFFF"/>
    </a:custClr>
    <a:custClr name="Custom Color 44">
      <a:srgbClr val="FFFFFF"/>
    </a:custClr>
    <a:custClr name="Custom Color 45">
      <a:srgbClr val="FFFFFF"/>
    </a:custClr>
    <a:custClr name="Custom Color 46">
      <a:srgbClr val="FFFFFF"/>
    </a:custClr>
    <a:custClr name="Custom Color 47">
      <a:srgbClr val="FFFFFF"/>
    </a:custClr>
    <a:custClr name="Custom Color 48">
      <a:srgbClr val="FFFFFF"/>
    </a:custClr>
    <a:custClr name="Custom Color 49">
      <a:srgbClr val="FFFFFF"/>
    </a:custClr>
    <a:custClr name="Custom Color 50">
      <a:srgbClr val="FFFFFF"/>
    </a:custClr>
  </a:custClrLst>
  <a:extLst>
    <a:ext uri="{05A4C25C-085E-4340-85A3-A5531E510DB2}">
      <thm15:themeFamily xmlns:thm15="http://schemas.microsoft.com/office/thememl/2012/main" name="MASQUE CITEO PRO MAI 2025" id="{987EBA23-88E5-4203-AA96-608980BC453A}" vid="{A3A8EF9E-BC92-4CD4-9EA6-EEAFEDBB1ED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97953e4-93d5-40d9-87a0-2b51ab0d73f3">
      <Terms xmlns="http://schemas.microsoft.com/office/infopath/2007/PartnerControls"/>
    </lcf76f155ced4ddcb4097134ff3c332f>
    <TaxCatchAll xmlns="ea7efd75-6017-4b62-9d52-3dd551297d69" xsi:nil="true"/>
    <SharedWithUsers xmlns="ea7efd75-6017-4b62-9d52-3dd551297d69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C764FA68AD7A42AA692A90F13079FF" ma:contentTypeVersion="15" ma:contentTypeDescription="Crée un document." ma:contentTypeScope="" ma:versionID="b8ce58d7b8a9c172ba6aa0f85918d2d3">
  <xsd:schema xmlns:xsd="http://www.w3.org/2001/XMLSchema" xmlns:xs="http://www.w3.org/2001/XMLSchema" xmlns:p="http://schemas.microsoft.com/office/2006/metadata/properties" xmlns:ns2="497953e4-93d5-40d9-87a0-2b51ab0d73f3" xmlns:ns3="ea7efd75-6017-4b62-9d52-3dd551297d69" targetNamespace="http://schemas.microsoft.com/office/2006/metadata/properties" ma:root="true" ma:fieldsID="4b3063eca48e40cb33827601c1ec5c71" ns2:_="" ns3:_="">
    <xsd:import namespace="497953e4-93d5-40d9-87a0-2b51ab0d73f3"/>
    <xsd:import namespace="ea7efd75-6017-4b62-9d52-3dd551297d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7953e4-93d5-40d9-87a0-2b51ab0d73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594a083a-1e22-4320-a76d-dcd5c55a69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7efd75-6017-4b62-9d52-3dd551297d6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12865b1-28fd-4567-a03a-fd3d26beb74d}" ma:internalName="TaxCatchAll" ma:showField="CatchAllData" ma:web="ea7efd75-6017-4b62-9d52-3dd551297d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A5B0E1-B4B3-4C7D-8F1C-29934E4B06CB}">
  <ds:schemaRefs>
    <ds:schemaRef ds:uri="497953e4-93d5-40d9-87a0-2b51ab0d73f3"/>
    <ds:schemaRef ds:uri="ea7efd75-6017-4b62-9d52-3dd551297d6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C7DF6E0-AFF7-4B11-9E26-85BFFCAF075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6B5054-3435-446D-9C67-608E7FEB8E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7953e4-93d5-40d9-87a0-2b51ab0d73f3"/>
    <ds:schemaRef ds:uri="ea7efd75-6017-4b62-9d52-3dd551297d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MASQUE CITEO PRO MAI 2025</Template>
  <Application>Microsoft Office PowerPoint</Application>
  <PresentationFormat>Grand écran</PresentationFormat>
  <Slides>23</Slides>
  <Notes>1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4" baseType="lpstr">
      <vt:lpstr>Client</vt:lpstr>
      <vt:lpstr>REP des emballages de la Restauration</vt:lpstr>
      <vt:lpstr>Présentation PowerPoint</vt:lpstr>
      <vt:lpstr>01</vt:lpstr>
      <vt:lpstr>Qu’est ce que la Responsabilité Élargie du Producteur (REP) ?​</vt:lpstr>
      <vt:lpstr>Un principe historique français, réformé en profondeur depuis 2020</vt:lpstr>
      <vt:lpstr>Multiplication des filières REP en France depuis plus de 30 ans</vt:lpstr>
      <vt:lpstr>02</vt:lpstr>
      <vt:lpstr>Un défi à la portée du métier</vt:lpstr>
      <vt:lpstr>Les obligations réglementaires qui s’appliquent à la filière</vt:lpstr>
      <vt:lpstr>Avec des objectifs ambitieux à atteindre collectivement</vt:lpstr>
      <vt:lpstr>03</vt:lpstr>
      <vt:lpstr>Qui est Citeo Pro</vt:lpstr>
      <vt:lpstr>Collecte et tri des emballages détenus par les professionnels des CHR</vt:lpstr>
      <vt:lpstr>04</vt:lpstr>
      <vt:lpstr>Dispositif pour les restaurateurs non collectés par le service public</vt:lpstr>
      <vt:lpstr>Dispositif de réemploi pour les restaurateurs</vt:lpstr>
      <vt:lpstr>05</vt:lpstr>
      <vt:lpstr>Un kit pratique pour vous aider</vt:lpstr>
      <vt:lpstr>Un kit pratique pour vous aider</vt:lpstr>
      <vt:lpstr>Un kit pratique pour vous aider</vt:lpstr>
      <vt:lpstr>Un kit pratique pour vous aider</vt:lpstr>
      <vt:lpstr>Un kit pratique pour vous aider</vt:lpstr>
      <vt:lpstr>Merci </vt:lpstr>
    </vt:vector>
  </TitlesOfParts>
  <Manager>CITEO PRO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>CITEO PRO</dc:subject>
  <dc:creator>NOGUES Alizée</dc:creator>
  <cp:revision>90</cp:revision>
  <dcterms:created xsi:type="dcterms:W3CDTF">2025-07-22T08:04:56Z</dcterms:created>
  <dcterms:modified xsi:type="dcterms:W3CDTF">2025-11-24T10:36:31Z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0x010100FAC764FA68AD7A42AA692A90F13079FF</vt:lpwstr>
  </property>
  <property fmtid="{D5CDD505-2E9C-101B-9397-08002B2CF9AE}" pid="3" name="Order">
    <vt:r8>541200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</Properties>
</file>